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F"/>
    <a:srgbClr val="EBB26F"/>
    <a:srgbClr val="53A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32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jpe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.pn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sv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svg"/><Relationship Id="rId7" Type="http://schemas.openxmlformats.org/officeDocument/2006/relationships/image" Target="../media/image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10" Type="http://schemas.openxmlformats.org/officeDocument/2006/relationships/image" Target="../media/image6.sv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svg"/><Relationship Id="rId4" Type="http://schemas.openxmlformats.org/officeDocument/2006/relationships/image" Target="../media/image4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6.sv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9366">
            <a:off x="3167838" y="150575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3625" y="322364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631" y="3109340"/>
            <a:ext cx="10747195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 Tools: </a:t>
            </a:r>
            <a:r>
              <a:rPr lang="en-US" sz="7200" b="1" dirty="0">
                <a:solidFill>
                  <a:srgbClr val="53A97C"/>
                </a:solidFill>
                <a:latin typeface="Montserrat"/>
                <a:ea typeface="Montserrat"/>
                <a:cs typeface="Montserrat"/>
                <a:sym typeface="Montserrat"/>
              </a:rPr>
              <a:t>Pivot Table </a:t>
            </a:r>
            <a:r>
              <a:rPr lang="en-US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-US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Conditional Formatting</a:t>
            </a:r>
            <a:endParaRPr lang="en-US" sz="6600" b="1" dirty="0">
              <a:solidFill>
                <a:srgbClr val="007A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1632" y="6853494"/>
            <a:ext cx="192784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632" y="7620635"/>
            <a:ext cx="3408618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Aboderin Oluwafolajinmi 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Omitogun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Emmanuel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Arogundade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Victory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Emmanuel Esther O.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Folajimi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Awotunde</a:t>
            </a: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Maikano</a:t>
            </a: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Jeremiah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5">
            <a:extLst>
              <a:ext uri="{FF2B5EF4-FFF2-40B4-BE49-F238E27FC236}">
                <a16:creationId xmlns:a16="http://schemas.microsoft.com/office/drawing/2014/main" id="{D8365B77-12C9-F7E0-5593-D01A57DFE065}"/>
              </a:ext>
            </a:extLst>
          </p:cNvPr>
          <p:cNvGrpSpPr/>
          <p:nvPr/>
        </p:nvGrpSpPr>
        <p:grpSpPr>
          <a:xfrm>
            <a:off x="5777754" y="4245544"/>
            <a:ext cx="5347446" cy="1795594"/>
            <a:chOff x="0" y="0"/>
            <a:chExt cx="4457023" cy="131538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C3154EF-FE2A-D948-31A4-34D8C54E0FCB}"/>
                </a:ext>
              </a:extLst>
            </p:cNvPr>
            <p:cNvSpPr/>
            <p:nvPr/>
          </p:nvSpPr>
          <p:spPr>
            <a:xfrm>
              <a:off x="0" y="0"/>
              <a:ext cx="4457023" cy="1315383"/>
            </a:xfrm>
            <a:custGeom>
              <a:avLst/>
              <a:gdLst/>
              <a:ahLst/>
              <a:cxnLst/>
              <a:rect l="l" t="t" r="r" b="b"/>
              <a:pathLst>
                <a:path w="4457023" h="1315383">
                  <a:moveTo>
                    <a:pt x="9607" y="0"/>
                  </a:moveTo>
                  <a:lnTo>
                    <a:pt x="4447416" y="0"/>
                  </a:lnTo>
                  <a:cubicBezTo>
                    <a:pt x="4449964" y="0"/>
                    <a:pt x="4452408" y="1012"/>
                    <a:pt x="4454210" y="2814"/>
                  </a:cubicBezTo>
                  <a:cubicBezTo>
                    <a:pt x="4456011" y="4616"/>
                    <a:pt x="4457023" y="7059"/>
                    <a:pt x="4457023" y="9607"/>
                  </a:cubicBezTo>
                  <a:lnTo>
                    <a:pt x="4457023" y="1305776"/>
                  </a:lnTo>
                  <a:cubicBezTo>
                    <a:pt x="4457023" y="1311082"/>
                    <a:pt x="4452722" y="1315383"/>
                    <a:pt x="4447416" y="1315383"/>
                  </a:cubicBezTo>
                  <a:lnTo>
                    <a:pt x="9607" y="1315383"/>
                  </a:lnTo>
                  <a:cubicBezTo>
                    <a:pt x="7059" y="1315383"/>
                    <a:pt x="4616" y="1314371"/>
                    <a:pt x="2814" y="1312569"/>
                  </a:cubicBezTo>
                  <a:cubicBezTo>
                    <a:pt x="1012" y="1310767"/>
                    <a:pt x="0" y="1308324"/>
                    <a:pt x="0" y="1305776"/>
                  </a:cubicBezTo>
                  <a:lnTo>
                    <a:pt x="0" y="9607"/>
                  </a:lnTo>
                  <a:cubicBezTo>
                    <a:pt x="0" y="7059"/>
                    <a:pt x="1012" y="4616"/>
                    <a:pt x="2814" y="2814"/>
                  </a:cubicBezTo>
                  <a:cubicBezTo>
                    <a:pt x="4616" y="1012"/>
                    <a:pt x="7059" y="0"/>
                    <a:pt x="960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80BD1688-2A58-4D95-AB33-543459297D58}"/>
                </a:ext>
              </a:extLst>
            </p:cNvPr>
            <p:cNvSpPr txBox="1"/>
            <p:nvPr/>
          </p:nvSpPr>
          <p:spPr>
            <a:xfrm>
              <a:off x="0" y="-38100"/>
              <a:ext cx="445702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5400000">
            <a:off x="15016394" y="3498982"/>
            <a:ext cx="7258242" cy="7271463"/>
          </a:xfrm>
          <a:custGeom>
            <a:avLst/>
            <a:gdLst/>
            <a:ahLst/>
            <a:cxnLst/>
            <a:rect l="l" t="t" r="r" b="b"/>
            <a:pathLst>
              <a:path w="7258242" h="7271463">
                <a:moveTo>
                  <a:pt x="0" y="0"/>
                </a:moveTo>
                <a:lnTo>
                  <a:pt x="7258242" y="0"/>
                </a:lnTo>
                <a:lnTo>
                  <a:pt x="7258242" y="7271462"/>
                </a:lnTo>
                <a:lnTo>
                  <a:pt x="0" y="7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371544" y="2782962"/>
            <a:ext cx="16887755" cy="7258243"/>
            <a:chOff x="0" y="0"/>
            <a:chExt cx="2041331" cy="1368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331" cy="1368102"/>
            </a:xfrm>
            <a:custGeom>
              <a:avLst/>
              <a:gdLst/>
              <a:ahLst/>
              <a:cxnLst/>
              <a:rect l="l" t="t" r="r" b="b"/>
              <a:pathLst>
                <a:path w="2041331" h="1368102">
                  <a:moveTo>
                    <a:pt x="0" y="0"/>
                  </a:moveTo>
                  <a:lnTo>
                    <a:pt x="2041331" y="0"/>
                  </a:lnTo>
                  <a:lnTo>
                    <a:pt x="2041331" y="1368102"/>
                  </a:lnTo>
                  <a:lnTo>
                    <a:pt x="0" y="1368102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 l="-9573" r="-957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0827" y="1027448"/>
            <a:ext cx="15713496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600" b="1" spc="-179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Conditional Formatting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2943" y="3348182"/>
            <a:ext cx="12496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4000" b="1" spc="-34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Conditional formatting </a:t>
            </a:r>
            <a:r>
              <a:rPr lang="en-US" sz="36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a technique that allows you to modify cell formatting based on specific conditions.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6246F-D475-D615-D337-609102201363}"/>
              </a:ext>
            </a:extLst>
          </p:cNvPr>
          <p:cNvSpPr txBox="1"/>
          <p:nvPr/>
        </p:nvSpPr>
        <p:spPr>
          <a:xfrm>
            <a:off x="6540272" y="4514321"/>
            <a:ext cx="382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spc="-34" dirty="0">
                <a:solidFill>
                  <a:srgbClr val="007A3F"/>
                </a:solidFill>
                <a:latin typeface="Inter Bold" panose="020B0604020202020204" charset="0"/>
                <a:ea typeface="Inter Bold" panose="020B0604020202020204" charset="0"/>
                <a:cs typeface="Inter"/>
                <a:sym typeface="Inter"/>
              </a:rPr>
              <a:t>Use Cases</a:t>
            </a:r>
          </a:p>
        </p:txBody>
      </p:sp>
      <p:grpSp>
        <p:nvGrpSpPr>
          <p:cNvPr id="40" name="Group 8">
            <a:extLst>
              <a:ext uri="{FF2B5EF4-FFF2-40B4-BE49-F238E27FC236}">
                <a16:creationId xmlns:a16="http://schemas.microsoft.com/office/drawing/2014/main" id="{DFA7B36B-5498-0D91-CD6E-1E9175DDC547}"/>
              </a:ext>
            </a:extLst>
          </p:cNvPr>
          <p:cNvGrpSpPr/>
          <p:nvPr/>
        </p:nvGrpSpPr>
        <p:grpSpPr>
          <a:xfrm>
            <a:off x="2842833" y="5546677"/>
            <a:ext cx="3938967" cy="1561452"/>
            <a:chOff x="0" y="0"/>
            <a:chExt cx="1091303" cy="250278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2019D3F-2C9D-0F71-3366-02C9EBDBCF69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340BC1CE-1410-7139-61BA-FF6C8F012EA3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75AA20CD-7D18-1A12-3311-ED19F9CF1E18}"/>
              </a:ext>
            </a:extLst>
          </p:cNvPr>
          <p:cNvGrpSpPr/>
          <p:nvPr/>
        </p:nvGrpSpPr>
        <p:grpSpPr>
          <a:xfrm>
            <a:off x="2842832" y="5560789"/>
            <a:ext cx="3938967" cy="3832467"/>
            <a:chOff x="-116059" y="19050"/>
            <a:chExt cx="1231179" cy="64903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1E249EB-F852-CC6C-F700-44443E5A9569}"/>
                </a:ext>
              </a:extLst>
            </p:cNvPr>
            <p:cNvSpPr/>
            <p:nvPr/>
          </p:nvSpPr>
          <p:spPr>
            <a:xfrm>
              <a:off x="-116059" y="417804"/>
              <a:ext cx="1231179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A25C865-3806-6578-9D1F-65716B9F82B7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D08783C2-4DB9-8EE5-016A-9D0417CBCD47}"/>
              </a:ext>
            </a:extLst>
          </p:cNvPr>
          <p:cNvGrpSpPr/>
          <p:nvPr/>
        </p:nvGrpSpPr>
        <p:grpSpPr>
          <a:xfrm>
            <a:off x="9914307" y="5546676"/>
            <a:ext cx="3801693" cy="1561451"/>
            <a:chOff x="0" y="0"/>
            <a:chExt cx="1091303" cy="250278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68E4DD1-C40F-0B73-A68D-33839F00F66B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E1F4BAAA-8726-988B-B83C-F992CCE47C58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E51288E8-52F7-8ACE-426F-C0195F423F2B}"/>
              </a:ext>
            </a:extLst>
          </p:cNvPr>
          <p:cNvGrpSpPr/>
          <p:nvPr/>
        </p:nvGrpSpPr>
        <p:grpSpPr>
          <a:xfrm>
            <a:off x="9914307" y="7734300"/>
            <a:ext cx="3801693" cy="1658956"/>
            <a:chOff x="0" y="0"/>
            <a:chExt cx="1091303" cy="250278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C993E8F-FA1E-A9E1-CFA4-DCE81A7AC365}"/>
                </a:ext>
              </a:extLst>
            </p:cNvPr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BBC4653-3B0B-F2C4-FBDC-4697FBC1792B}"/>
                </a:ext>
              </a:extLst>
            </p:cNvPr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81FC60-374F-AD8B-F10F-974F28CDC30C}"/>
              </a:ext>
            </a:extLst>
          </p:cNvPr>
          <p:cNvSpPr txBox="1"/>
          <p:nvPr/>
        </p:nvSpPr>
        <p:spPr>
          <a:xfrm>
            <a:off x="3257318" y="6001378"/>
            <a:ext cx="327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Sales Analysis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F5520F-84DA-6092-31A3-DE9D8F4B530F}"/>
              </a:ext>
            </a:extLst>
          </p:cNvPr>
          <p:cNvSpPr txBox="1"/>
          <p:nvPr/>
        </p:nvSpPr>
        <p:spPr>
          <a:xfrm>
            <a:off x="10799702" y="5742751"/>
            <a:ext cx="1965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Budget tracking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33BA47-AE30-8BEF-D63C-BB4D3E8E59EA}"/>
              </a:ext>
            </a:extLst>
          </p:cNvPr>
          <p:cNvSpPr txBox="1"/>
          <p:nvPr/>
        </p:nvSpPr>
        <p:spPr>
          <a:xfrm>
            <a:off x="3259397" y="8059223"/>
            <a:ext cx="310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 Management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3F8C68-CE2C-D2D9-FB4F-2C5F084686E2}"/>
              </a:ext>
            </a:extLst>
          </p:cNvPr>
          <p:cNvSpPr txBox="1"/>
          <p:nvPr/>
        </p:nvSpPr>
        <p:spPr>
          <a:xfrm>
            <a:off x="10353962" y="7965052"/>
            <a:ext cx="2922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4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Performance Evaluation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198570" y="5637258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5727208" y="5779750"/>
                </a:moveTo>
                <a:lnTo>
                  <a:pt x="0" y="5779750"/>
                </a:lnTo>
                <a:lnTo>
                  <a:pt x="0" y="0"/>
                </a:lnTo>
                <a:lnTo>
                  <a:pt x="5727208" y="0"/>
                </a:lnTo>
                <a:lnTo>
                  <a:pt x="5727208" y="5779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198570" y="-26272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0" y="0"/>
                </a:moveTo>
                <a:lnTo>
                  <a:pt x="5727208" y="0"/>
                </a:lnTo>
                <a:lnTo>
                  <a:pt x="5727208" y="5779751"/>
                </a:lnTo>
                <a:lnTo>
                  <a:pt x="0" y="577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5266" y="3403768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640" y="4543477"/>
            <a:ext cx="16922760" cy="4994344"/>
            <a:chOff x="0" y="0"/>
            <a:chExt cx="4457023" cy="1315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57023" cy="1315383"/>
            </a:xfrm>
            <a:custGeom>
              <a:avLst/>
              <a:gdLst/>
              <a:ahLst/>
              <a:cxnLst/>
              <a:rect l="l" t="t" r="r" b="b"/>
              <a:pathLst>
                <a:path w="4457023" h="1315383">
                  <a:moveTo>
                    <a:pt x="9607" y="0"/>
                  </a:moveTo>
                  <a:lnTo>
                    <a:pt x="4447416" y="0"/>
                  </a:lnTo>
                  <a:cubicBezTo>
                    <a:pt x="4449964" y="0"/>
                    <a:pt x="4452408" y="1012"/>
                    <a:pt x="4454210" y="2814"/>
                  </a:cubicBezTo>
                  <a:cubicBezTo>
                    <a:pt x="4456011" y="4616"/>
                    <a:pt x="4457023" y="7059"/>
                    <a:pt x="4457023" y="9607"/>
                  </a:cubicBezTo>
                  <a:lnTo>
                    <a:pt x="4457023" y="1305776"/>
                  </a:lnTo>
                  <a:cubicBezTo>
                    <a:pt x="4457023" y="1311082"/>
                    <a:pt x="4452722" y="1315383"/>
                    <a:pt x="4447416" y="1315383"/>
                  </a:cubicBezTo>
                  <a:lnTo>
                    <a:pt x="9607" y="1315383"/>
                  </a:lnTo>
                  <a:cubicBezTo>
                    <a:pt x="7059" y="1315383"/>
                    <a:pt x="4616" y="1314371"/>
                    <a:pt x="2814" y="1312569"/>
                  </a:cubicBezTo>
                  <a:cubicBezTo>
                    <a:pt x="1012" y="1310767"/>
                    <a:pt x="0" y="1308324"/>
                    <a:pt x="0" y="1305776"/>
                  </a:cubicBezTo>
                  <a:lnTo>
                    <a:pt x="0" y="9607"/>
                  </a:lnTo>
                  <a:cubicBezTo>
                    <a:pt x="0" y="7059"/>
                    <a:pt x="1012" y="4616"/>
                    <a:pt x="2814" y="2814"/>
                  </a:cubicBezTo>
                  <a:cubicBezTo>
                    <a:pt x="4616" y="1012"/>
                    <a:pt x="7059" y="0"/>
                    <a:pt x="960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5702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9345" y="5143501"/>
            <a:ext cx="3491455" cy="1477866"/>
            <a:chOff x="0" y="0"/>
            <a:chExt cx="1091303" cy="250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49693" y="7524944"/>
            <a:ext cx="3704702" cy="1395729"/>
            <a:chOff x="0" y="0"/>
            <a:chExt cx="1091303" cy="250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76790" y="7610158"/>
            <a:ext cx="3704703" cy="1395728"/>
            <a:chOff x="0" y="0"/>
            <a:chExt cx="1091303" cy="250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91108" y="5438124"/>
            <a:ext cx="272792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HIGHLIGHTS RULES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78044" y="7783483"/>
            <a:ext cx="30479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TOP/BOTTOM RULES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00869" y="8039100"/>
            <a:ext cx="28961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7640" y="2981377"/>
            <a:ext cx="1532266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6600" b="1" spc="-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Types of Conditional Formatting.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270563" y="5143501"/>
            <a:ext cx="3517676" cy="1477866"/>
            <a:chOff x="0" y="0"/>
            <a:chExt cx="1091303" cy="250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134269" y="5143501"/>
            <a:ext cx="3517676" cy="1477866"/>
            <a:chOff x="0" y="0"/>
            <a:chExt cx="1091303" cy="2502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585197" y="5372100"/>
            <a:ext cx="288840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COLOR SCALES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25465" y="5600700"/>
            <a:ext cx="27352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ICON 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2578" y="7339242"/>
            <a:ext cx="2786035" cy="2786035"/>
          </a:xfrm>
          <a:custGeom>
            <a:avLst/>
            <a:gdLst/>
            <a:ahLst/>
            <a:cxnLst/>
            <a:rect l="l" t="t" r="r" b="b"/>
            <a:pathLst>
              <a:path w="2786035" h="2786035">
                <a:moveTo>
                  <a:pt x="0" y="0"/>
                </a:moveTo>
                <a:lnTo>
                  <a:pt x="2786035" y="0"/>
                </a:lnTo>
                <a:lnTo>
                  <a:pt x="2786035" y="2786034"/>
                </a:lnTo>
                <a:lnTo>
                  <a:pt x="0" y="2786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3898" y="8935140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15064" y="6488003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7" y="0"/>
                </a:lnTo>
                <a:lnTo>
                  <a:pt x="1621997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4138" y="971550"/>
            <a:ext cx="15312458" cy="7963590"/>
          </a:xfrm>
          <a:custGeom>
            <a:avLst/>
            <a:gdLst/>
            <a:ahLst/>
            <a:cxnLst/>
            <a:rect l="l" t="t" r="r" b="b"/>
            <a:pathLst>
              <a:path w="14873578" h="7929526">
                <a:moveTo>
                  <a:pt x="0" y="0"/>
                </a:moveTo>
                <a:lnTo>
                  <a:pt x="14873578" y="0"/>
                </a:lnTo>
                <a:lnTo>
                  <a:pt x="14873578" y="7929526"/>
                </a:lnTo>
                <a:lnTo>
                  <a:pt x="0" y="7929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50" t="-3889" b="-388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7818" y="55689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8" name="Freeform 8"/>
          <p:cNvSpPr/>
          <p:nvPr/>
        </p:nvSpPr>
        <p:spPr>
          <a:xfrm>
            <a:off x="15889154" y="784182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5"/>
                </a:lnTo>
                <a:lnTo>
                  <a:pt x="0" y="798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06132" y="971550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6494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6644" y="6997992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2088" y="3716517"/>
            <a:ext cx="2776560" cy="2988646"/>
            <a:chOff x="0" y="0"/>
            <a:chExt cx="655071" cy="7051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5071" cy="705108"/>
            </a:xfrm>
            <a:custGeom>
              <a:avLst/>
              <a:gdLst/>
              <a:ahLst/>
              <a:cxnLst/>
              <a:rect l="l" t="t" r="r" b="b"/>
              <a:pathLst>
                <a:path w="655071" h="705108">
                  <a:moveTo>
                    <a:pt x="0" y="0"/>
                  </a:moveTo>
                  <a:lnTo>
                    <a:pt x="655071" y="0"/>
                  </a:lnTo>
                  <a:lnTo>
                    <a:pt x="655071" y="705108"/>
                  </a:lnTo>
                  <a:lnTo>
                    <a:pt x="0" y="70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75912" y="6997992"/>
            <a:ext cx="3111191" cy="916340"/>
            <a:chOff x="0" y="0"/>
            <a:chExt cx="819408" cy="241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408" cy="241341"/>
            </a:xfrm>
            <a:custGeom>
              <a:avLst/>
              <a:gdLst/>
              <a:ahLst/>
              <a:cxnLst/>
              <a:rect l="l" t="t" r="r" b="b"/>
              <a:pathLst>
                <a:path w="819408" h="241341">
                  <a:moveTo>
                    <a:pt x="0" y="0"/>
                  </a:moveTo>
                  <a:lnTo>
                    <a:pt x="819408" y="0"/>
                  </a:lnTo>
                  <a:lnTo>
                    <a:pt x="819408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9408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54158" y="3716517"/>
            <a:ext cx="2736558" cy="3033202"/>
            <a:chOff x="0" y="0"/>
            <a:chExt cx="655071" cy="726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5071" cy="726081"/>
            </a:xfrm>
            <a:custGeom>
              <a:avLst/>
              <a:gdLst/>
              <a:ahLst/>
              <a:cxnLst/>
              <a:rect l="l" t="t" r="r" b="b"/>
              <a:pathLst>
                <a:path w="655071" h="726081">
                  <a:moveTo>
                    <a:pt x="0" y="0"/>
                  </a:moveTo>
                  <a:lnTo>
                    <a:pt x="655071" y="0"/>
                  </a:lnTo>
                  <a:lnTo>
                    <a:pt x="655071" y="726081"/>
                  </a:lnTo>
                  <a:lnTo>
                    <a:pt x="0" y="726081"/>
                  </a:lnTo>
                  <a:close/>
                </a:path>
              </a:pathLst>
            </a:custGeom>
            <a:blipFill>
              <a:blip r:embed="rId4"/>
              <a:stretch>
                <a:fillRect t="-17788" b="-1778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447489" y="6997992"/>
            <a:ext cx="2621067" cy="916340"/>
            <a:chOff x="0" y="0"/>
            <a:chExt cx="690322" cy="2413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322" cy="241341"/>
            </a:xfrm>
            <a:custGeom>
              <a:avLst/>
              <a:gdLst/>
              <a:ahLst/>
              <a:cxnLst/>
              <a:rect l="l" t="t" r="r" b="b"/>
              <a:pathLst>
                <a:path w="690322" h="241341">
                  <a:moveTo>
                    <a:pt x="0" y="0"/>
                  </a:moveTo>
                  <a:lnTo>
                    <a:pt x="690322" y="0"/>
                  </a:lnTo>
                  <a:lnTo>
                    <a:pt x="690322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90322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71691" y="3716517"/>
            <a:ext cx="2817955" cy="3033202"/>
            <a:chOff x="0" y="0"/>
            <a:chExt cx="655071" cy="705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5071" cy="705108"/>
            </a:xfrm>
            <a:custGeom>
              <a:avLst/>
              <a:gdLst/>
              <a:ahLst/>
              <a:cxnLst/>
              <a:rect l="l" t="t" r="r" b="b"/>
              <a:pathLst>
                <a:path w="655071" h="705108">
                  <a:moveTo>
                    <a:pt x="0" y="0"/>
                  </a:moveTo>
                  <a:lnTo>
                    <a:pt x="655071" y="0"/>
                  </a:lnTo>
                  <a:lnTo>
                    <a:pt x="655071" y="705108"/>
                  </a:lnTo>
                  <a:lnTo>
                    <a:pt x="0" y="705108"/>
                  </a:lnTo>
                  <a:close/>
                </a:path>
              </a:pathLst>
            </a:custGeom>
            <a:blipFill>
              <a:blip r:embed="rId5"/>
              <a:stretch>
                <a:fillRect t="-12010" b="-1201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305925" y="6997992"/>
            <a:ext cx="2658576" cy="916340"/>
            <a:chOff x="0" y="0"/>
            <a:chExt cx="700201" cy="2413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201" cy="241341"/>
            </a:xfrm>
            <a:custGeom>
              <a:avLst/>
              <a:gdLst/>
              <a:ahLst/>
              <a:cxnLst/>
              <a:rect l="l" t="t" r="r" b="b"/>
              <a:pathLst>
                <a:path w="700201" h="241341">
                  <a:moveTo>
                    <a:pt x="0" y="0"/>
                  </a:moveTo>
                  <a:lnTo>
                    <a:pt x="700201" y="0"/>
                  </a:lnTo>
                  <a:lnTo>
                    <a:pt x="700201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00201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88002" y="1972808"/>
            <a:ext cx="3843226" cy="4033921"/>
          </a:xfrm>
          <a:custGeom>
            <a:avLst/>
            <a:gdLst/>
            <a:ahLst/>
            <a:cxnLst/>
            <a:rect l="l" t="t" r="r" b="b"/>
            <a:pathLst>
              <a:path w="3843226" h="4033921">
                <a:moveTo>
                  <a:pt x="0" y="0"/>
                </a:moveTo>
                <a:lnTo>
                  <a:pt x="3843226" y="0"/>
                </a:lnTo>
                <a:lnTo>
                  <a:pt x="3843226" y="4033921"/>
                </a:lnTo>
                <a:lnTo>
                  <a:pt x="0" y="4033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305925" y="3727724"/>
            <a:ext cx="2741505" cy="3021996"/>
            <a:chOff x="0" y="0"/>
            <a:chExt cx="655071" cy="7220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blipFill>
              <a:blip r:embed="rId8"/>
              <a:stretch>
                <a:fillRect t="-1122" b="-112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5097426" y="6997992"/>
            <a:ext cx="2494601" cy="963526"/>
            <a:chOff x="0" y="0"/>
            <a:chExt cx="718713" cy="2537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713" cy="253768"/>
            </a:xfrm>
            <a:custGeom>
              <a:avLst/>
              <a:gdLst/>
              <a:ahLst/>
              <a:cxnLst/>
              <a:rect l="l" t="t" r="r" b="b"/>
              <a:pathLst>
                <a:path w="718713" h="253768">
                  <a:moveTo>
                    <a:pt x="0" y="0"/>
                  </a:moveTo>
                  <a:lnTo>
                    <a:pt x="718713" y="0"/>
                  </a:lnTo>
                  <a:lnTo>
                    <a:pt x="718713" y="253768"/>
                  </a:lnTo>
                  <a:lnTo>
                    <a:pt x="0" y="253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18713" cy="29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9649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6819" y="7159143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ABODERIN OLUWAFOLAJIMI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98648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VICTORY AROGUNDADE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79970" y="7192481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JEREMIAH MAIKANO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38123" y="1927455"/>
            <a:ext cx="1241175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3"/>
              </a:lnSpc>
            </a:pPr>
            <a:r>
              <a:rPr lang="en-US" sz="10399" spc="-51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Meet Our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 Bold"/>
                <a:sym typeface="Montserrat Bold"/>
              </a:rPr>
              <a:t>Team 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231238" y="3716517"/>
            <a:ext cx="2728865" cy="3008062"/>
            <a:chOff x="0" y="0"/>
            <a:chExt cx="655071" cy="7220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blipFill>
              <a:blip r:embed="rId13"/>
              <a:stretch>
                <a:fillRect t="-17953" b="-17953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5097426" y="3716517"/>
            <a:ext cx="2728865" cy="3008062"/>
            <a:chOff x="0" y="0"/>
            <a:chExt cx="655071" cy="7220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55071" cy="722093"/>
            </a:xfrm>
            <a:custGeom>
              <a:avLst/>
              <a:gdLst/>
              <a:ahLst/>
              <a:cxnLst/>
              <a:rect l="l" t="t" r="r" b="b"/>
              <a:pathLst>
                <a:path w="655071" h="722093">
                  <a:moveTo>
                    <a:pt x="0" y="0"/>
                  </a:moveTo>
                  <a:lnTo>
                    <a:pt x="655071" y="0"/>
                  </a:lnTo>
                  <a:lnTo>
                    <a:pt x="655071" y="722093"/>
                  </a:lnTo>
                  <a:lnTo>
                    <a:pt x="0" y="722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6344968" y="6997992"/>
            <a:ext cx="2744677" cy="916340"/>
            <a:chOff x="0" y="0"/>
            <a:chExt cx="722878" cy="2413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22878" cy="241341"/>
            </a:xfrm>
            <a:custGeom>
              <a:avLst/>
              <a:gdLst/>
              <a:ahLst/>
              <a:cxnLst/>
              <a:rect l="l" t="t" r="r" b="b"/>
              <a:pathLst>
                <a:path w="722878" h="241341">
                  <a:moveTo>
                    <a:pt x="0" y="0"/>
                  </a:moveTo>
                  <a:lnTo>
                    <a:pt x="722878" y="0"/>
                  </a:lnTo>
                  <a:lnTo>
                    <a:pt x="722878" y="241341"/>
                  </a:lnTo>
                  <a:lnTo>
                    <a:pt x="0" y="2413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722878" cy="27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052036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 dirty="0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OMITOGUN EMMANUEL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20588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AWOTUNDE FOLAJIMI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126426" y="6997992"/>
            <a:ext cx="2833677" cy="943615"/>
            <a:chOff x="0" y="0"/>
            <a:chExt cx="746318" cy="2485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46318" cy="248524"/>
            </a:xfrm>
            <a:custGeom>
              <a:avLst/>
              <a:gdLst/>
              <a:ahLst/>
              <a:cxnLst/>
              <a:rect l="l" t="t" r="r" b="b"/>
              <a:pathLst>
                <a:path w="746318" h="248524">
                  <a:moveTo>
                    <a:pt x="0" y="0"/>
                  </a:moveTo>
                  <a:lnTo>
                    <a:pt x="746318" y="0"/>
                  </a:lnTo>
                  <a:lnTo>
                    <a:pt x="746318" y="248524"/>
                  </a:lnTo>
                  <a:lnTo>
                    <a:pt x="0" y="2485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746318" cy="286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Inter Bold" panose="020B0604020202020204" charset="0"/>
                <a:ea typeface="Inter Bold" panose="020B0604020202020204" charset="0"/>
              </a:endParaR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813782" y="7168888"/>
            <a:ext cx="3146321" cy="64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">
                <a:solidFill>
                  <a:srgbClr val="FFFFFF"/>
                </a:solidFill>
                <a:latin typeface="Inter Bold" panose="020B0604020202020204" charset="0"/>
                <a:ea typeface="Inter Bold" panose="020B0604020202020204" charset="0"/>
                <a:cs typeface="Montserrat"/>
                <a:sym typeface="Montserrat"/>
              </a:rPr>
              <a:t>ESTHER O. EMMANUEL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98C030-361D-C3F8-84EB-97B0BEEFDD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952" y="3716517"/>
            <a:ext cx="2740848" cy="30080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350FFF3-9942-D050-7156-0D7C9CAE6B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5"/>
          <a:stretch/>
        </p:blipFill>
        <p:spPr>
          <a:xfrm>
            <a:off x="422089" y="3716517"/>
            <a:ext cx="2784034" cy="3008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60296">
            <a:off x="2244261" y="119676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15423" y="2820283"/>
            <a:ext cx="4646435" cy="4646435"/>
          </a:xfrm>
          <a:custGeom>
            <a:avLst/>
            <a:gdLst/>
            <a:ahLst/>
            <a:cxnLst/>
            <a:rect l="l" t="t" r="r" b="b"/>
            <a:pathLst>
              <a:path w="4646435" h="4646435">
                <a:moveTo>
                  <a:pt x="0" y="0"/>
                </a:moveTo>
                <a:lnTo>
                  <a:pt x="4646435" y="0"/>
                </a:lnTo>
                <a:lnTo>
                  <a:pt x="4646435" y="4646434"/>
                </a:lnTo>
                <a:lnTo>
                  <a:pt x="0" y="464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992043"/>
            <a:ext cx="9629616" cy="341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7"/>
              </a:lnSpc>
            </a:pPr>
            <a:r>
              <a:rPr lang="en-US" sz="1999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829" y="4128189"/>
            <a:ext cx="7033597" cy="339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94"/>
              </a:lnSpc>
            </a:pPr>
            <a:r>
              <a:rPr lang="en-US" sz="1992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32FA85BE-8537-F8C4-EBDF-C405615814EB}"/>
              </a:ext>
            </a:extLst>
          </p:cNvPr>
          <p:cNvGrpSpPr/>
          <p:nvPr/>
        </p:nvGrpSpPr>
        <p:grpSpPr>
          <a:xfrm>
            <a:off x="547490" y="6495898"/>
            <a:ext cx="3025287" cy="846816"/>
            <a:chOff x="0" y="0"/>
            <a:chExt cx="738568" cy="20673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5F5E4BB-0BF4-44C4-ED8F-1D1FD760B33F}"/>
                </a:ext>
              </a:extLst>
            </p:cNvPr>
            <p:cNvSpPr/>
            <p:nvPr/>
          </p:nvSpPr>
          <p:spPr>
            <a:xfrm>
              <a:off x="0" y="0"/>
              <a:ext cx="738568" cy="206735"/>
            </a:xfrm>
            <a:custGeom>
              <a:avLst/>
              <a:gdLst/>
              <a:ahLst/>
              <a:cxnLst/>
              <a:rect l="l" t="t" r="r" b="b"/>
              <a:pathLst>
                <a:path w="738568" h="206735">
                  <a:moveTo>
                    <a:pt x="103367" y="0"/>
                  </a:moveTo>
                  <a:lnTo>
                    <a:pt x="635201" y="0"/>
                  </a:lnTo>
                  <a:cubicBezTo>
                    <a:pt x="662616" y="0"/>
                    <a:pt x="688908" y="10890"/>
                    <a:pt x="708293" y="30276"/>
                  </a:cubicBezTo>
                  <a:cubicBezTo>
                    <a:pt x="727678" y="49661"/>
                    <a:pt x="738568" y="75953"/>
                    <a:pt x="738568" y="103367"/>
                  </a:cubicBezTo>
                  <a:lnTo>
                    <a:pt x="738568" y="103367"/>
                  </a:lnTo>
                  <a:cubicBezTo>
                    <a:pt x="738568" y="130782"/>
                    <a:pt x="727678" y="157074"/>
                    <a:pt x="708293" y="176459"/>
                  </a:cubicBezTo>
                  <a:cubicBezTo>
                    <a:pt x="688908" y="195844"/>
                    <a:pt x="662616" y="206735"/>
                    <a:pt x="635201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AC95E2-C561-C645-0081-27EB4E6160EE}"/>
                </a:ext>
              </a:extLst>
            </p:cNvPr>
            <p:cNvSpPr txBox="1"/>
            <p:nvPr/>
          </p:nvSpPr>
          <p:spPr>
            <a:xfrm>
              <a:off x="0" y="-38100"/>
              <a:ext cx="738568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3C26BFED-0411-D714-2B15-B823BAD662B1}"/>
              </a:ext>
            </a:extLst>
          </p:cNvPr>
          <p:cNvGrpSpPr/>
          <p:nvPr/>
        </p:nvGrpSpPr>
        <p:grpSpPr>
          <a:xfrm>
            <a:off x="547490" y="7672820"/>
            <a:ext cx="3589906" cy="846816"/>
            <a:chOff x="0" y="0"/>
            <a:chExt cx="876409" cy="206735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9CA9D65-5E44-4216-CE55-E29A62182967}"/>
                </a:ext>
              </a:extLst>
            </p:cNvPr>
            <p:cNvSpPr/>
            <p:nvPr/>
          </p:nvSpPr>
          <p:spPr>
            <a:xfrm>
              <a:off x="0" y="0"/>
              <a:ext cx="876409" cy="206735"/>
            </a:xfrm>
            <a:custGeom>
              <a:avLst/>
              <a:gdLst/>
              <a:ahLst/>
              <a:cxnLst/>
              <a:rect l="l" t="t" r="r" b="b"/>
              <a:pathLst>
                <a:path w="876409" h="206735">
                  <a:moveTo>
                    <a:pt x="103367" y="0"/>
                  </a:moveTo>
                  <a:lnTo>
                    <a:pt x="773042" y="0"/>
                  </a:lnTo>
                  <a:cubicBezTo>
                    <a:pt x="800457" y="0"/>
                    <a:pt x="826749" y="10890"/>
                    <a:pt x="846134" y="30276"/>
                  </a:cubicBezTo>
                  <a:cubicBezTo>
                    <a:pt x="865519" y="49661"/>
                    <a:pt x="876409" y="75953"/>
                    <a:pt x="876409" y="103367"/>
                  </a:cubicBezTo>
                  <a:lnTo>
                    <a:pt x="876409" y="103367"/>
                  </a:lnTo>
                  <a:cubicBezTo>
                    <a:pt x="876409" y="130782"/>
                    <a:pt x="865519" y="157074"/>
                    <a:pt x="846134" y="176459"/>
                  </a:cubicBezTo>
                  <a:cubicBezTo>
                    <a:pt x="826749" y="195844"/>
                    <a:pt x="800457" y="206735"/>
                    <a:pt x="77304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FB434E17-A7F2-EFD9-44FB-3CD1C1EB4506}"/>
                </a:ext>
              </a:extLst>
            </p:cNvPr>
            <p:cNvSpPr txBox="1"/>
            <p:nvPr/>
          </p:nvSpPr>
          <p:spPr>
            <a:xfrm>
              <a:off x="0" y="-38100"/>
              <a:ext cx="876409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CCAF7386-D631-2918-1CE0-1EB0A0EB1F3A}"/>
              </a:ext>
            </a:extLst>
          </p:cNvPr>
          <p:cNvGrpSpPr/>
          <p:nvPr/>
        </p:nvGrpSpPr>
        <p:grpSpPr>
          <a:xfrm>
            <a:off x="4232646" y="7672820"/>
            <a:ext cx="2794324" cy="846816"/>
            <a:chOff x="0" y="0"/>
            <a:chExt cx="682183" cy="20673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CFA6CD6-291B-6202-8963-48790283FD3C}"/>
                </a:ext>
              </a:extLst>
            </p:cNvPr>
            <p:cNvSpPr/>
            <p:nvPr/>
          </p:nvSpPr>
          <p:spPr>
            <a:xfrm>
              <a:off x="0" y="0"/>
              <a:ext cx="682183" cy="206735"/>
            </a:xfrm>
            <a:custGeom>
              <a:avLst/>
              <a:gdLst/>
              <a:ahLst/>
              <a:cxnLst/>
              <a:rect l="l" t="t" r="r" b="b"/>
              <a:pathLst>
                <a:path w="682183" h="206735">
                  <a:moveTo>
                    <a:pt x="103367" y="0"/>
                  </a:moveTo>
                  <a:lnTo>
                    <a:pt x="578816" y="0"/>
                  </a:lnTo>
                  <a:cubicBezTo>
                    <a:pt x="606230" y="0"/>
                    <a:pt x="632522" y="10890"/>
                    <a:pt x="651907" y="30276"/>
                  </a:cubicBezTo>
                  <a:cubicBezTo>
                    <a:pt x="671292" y="49661"/>
                    <a:pt x="682183" y="75953"/>
                    <a:pt x="682183" y="103367"/>
                  </a:cubicBezTo>
                  <a:lnTo>
                    <a:pt x="682183" y="103367"/>
                  </a:lnTo>
                  <a:cubicBezTo>
                    <a:pt x="682183" y="130782"/>
                    <a:pt x="671292" y="157074"/>
                    <a:pt x="651907" y="176459"/>
                  </a:cubicBezTo>
                  <a:cubicBezTo>
                    <a:pt x="632522" y="195844"/>
                    <a:pt x="606230" y="206735"/>
                    <a:pt x="578816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92B3026-B3F8-2CFF-0454-D93FFCFA3682}"/>
                </a:ext>
              </a:extLst>
            </p:cNvPr>
            <p:cNvSpPr txBox="1"/>
            <p:nvPr/>
          </p:nvSpPr>
          <p:spPr>
            <a:xfrm>
              <a:off x="0" y="-38100"/>
              <a:ext cx="68218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5A1175AD-0384-D048-BD8A-F38E50D24FD8}"/>
              </a:ext>
            </a:extLst>
          </p:cNvPr>
          <p:cNvGrpSpPr/>
          <p:nvPr/>
        </p:nvGrpSpPr>
        <p:grpSpPr>
          <a:xfrm>
            <a:off x="7436636" y="7672820"/>
            <a:ext cx="2829919" cy="846816"/>
            <a:chOff x="0" y="0"/>
            <a:chExt cx="690873" cy="206735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1149AB3-8378-572B-0249-01B87DB785A8}"/>
                </a:ext>
              </a:extLst>
            </p:cNvPr>
            <p:cNvSpPr/>
            <p:nvPr/>
          </p:nvSpPr>
          <p:spPr>
            <a:xfrm>
              <a:off x="0" y="0"/>
              <a:ext cx="690873" cy="206735"/>
            </a:xfrm>
            <a:custGeom>
              <a:avLst/>
              <a:gdLst/>
              <a:ahLst/>
              <a:cxnLst/>
              <a:rect l="l" t="t" r="r" b="b"/>
              <a:pathLst>
                <a:path w="690873" h="206735">
                  <a:moveTo>
                    <a:pt x="103367" y="0"/>
                  </a:moveTo>
                  <a:lnTo>
                    <a:pt x="587505" y="0"/>
                  </a:lnTo>
                  <a:cubicBezTo>
                    <a:pt x="614920" y="0"/>
                    <a:pt x="641212" y="10890"/>
                    <a:pt x="660597" y="30276"/>
                  </a:cubicBezTo>
                  <a:cubicBezTo>
                    <a:pt x="679982" y="49661"/>
                    <a:pt x="690873" y="75953"/>
                    <a:pt x="690873" y="103367"/>
                  </a:cubicBezTo>
                  <a:lnTo>
                    <a:pt x="690873" y="103367"/>
                  </a:lnTo>
                  <a:cubicBezTo>
                    <a:pt x="690873" y="130782"/>
                    <a:pt x="679982" y="157074"/>
                    <a:pt x="660597" y="176459"/>
                  </a:cubicBezTo>
                  <a:cubicBezTo>
                    <a:pt x="641212" y="195844"/>
                    <a:pt x="614920" y="206735"/>
                    <a:pt x="58750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D63825E2-179F-AD1A-48C2-A62B2E2A5479}"/>
                </a:ext>
              </a:extLst>
            </p:cNvPr>
            <p:cNvSpPr txBox="1"/>
            <p:nvPr/>
          </p:nvSpPr>
          <p:spPr>
            <a:xfrm>
              <a:off x="0" y="-38100"/>
              <a:ext cx="69087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4CC13A33-694C-2352-00F0-3D6C627F7632}"/>
              </a:ext>
            </a:extLst>
          </p:cNvPr>
          <p:cNvGrpSpPr/>
          <p:nvPr/>
        </p:nvGrpSpPr>
        <p:grpSpPr>
          <a:xfrm>
            <a:off x="10585104" y="7672820"/>
            <a:ext cx="3598517" cy="846816"/>
            <a:chOff x="0" y="0"/>
            <a:chExt cx="878512" cy="20673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9F357C0-B958-7B43-C2BE-B19A0D692747}"/>
                </a:ext>
              </a:extLst>
            </p:cNvPr>
            <p:cNvSpPr/>
            <p:nvPr/>
          </p:nvSpPr>
          <p:spPr>
            <a:xfrm>
              <a:off x="0" y="0"/>
              <a:ext cx="878512" cy="206735"/>
            </a:xfrm>
            <a:custGeom>
              <a:avLst/>
              <a:gdLst/>
              <a:ahLst/>
              <a:cxnLst/>
              <a:rect l="l" t="t" r="r" b="b"/>
              <a:pathLst>
                <a:path w="878512" h="206735">
                  <a:moveTo>
                    <a:pt x="103367" y="0"/>
                  </a:moveTo>
                  <a:lnTo>
                    <a:pt x="775144" y="0"/>
                  </a:lnTo>
                  <a:cubicBezTo>
                    <a:pt x="802559" y="0"/>
                    <a:pt x="828851" y="10890"/>
                    <a:pt x="848236" y="30276"/>
                  </a:cubicBezTo>
                  <a:cubicBezTo>
                    <a:pt x="867621" y="49661"/>
                    <a:pt x="878512" y="75953"/>
                    <a:pt x="878512" y="103367"/>
                  </a:cubicBezTo>
                  <a:lnTo>
                    <a:pt x="878512" y="103367"/>
                  </a:lnTo>
                  <a:cubicBezTo>
                    <a:pt x="878512" y="130782"/>
                    <a:pt x="867621" y="157074"/>
                    <a:pt x="848236" y="176459"/>
                  </a:cubicBezTo>
                  <a:cubicBezTo>
                    <a:pt x="828851" y="195844"/>
                    <a:pt x="802559" y="206735"/>
                    <a:pt x="775144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699B1ADA-714D-B87C-CDFE-616A3ACD0156}"/>
                </a:ext>
              </a:extLst>
            </p:cNvPr>
            <p:cNvSpPr txBox="1"/>
            <p:nvPr/>
          </p:nvSpPr>
          <p:spPr>
            <a:xfrm>
              <a:off x="0" y="-38100"/>
              <a:ext cx="878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9BD168FA-D3FE-4F5B-46D2-35721F4AEAC6}"/>
              </a:ext>
            </a:extLst>
          </p:cNvPr>
          <p:cNvGrpSpPr/>
          <p:nvPr/>
        </p:nvGrpSpPr>
        <p:grpSpPr>
          <a:xfrm>
            <a:off x="3706127" y="6495898"/>
            <a:ext cx="3079070" cy="846816"/>
            <a:chOff x="0" y="0"/>
            <a:chExt cx="751698" cy="206735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7A27358-C36A-1E3C-2A44-59348A58EF45}"/>
                </a:ext>
              </a:extLst>
            </p:cNvPr>
            <p:cNvSpPr/>
            <p:nvPr/>
          </p:nvSpPr>
          <p:spPr>
            <a:xfrm>
              <a:off x="0" y="0"/>
              <a:ext cx="751698" cy="206735"/>
            </a:xfrm>
            <a:custGeom>
              <a:avLst/>
              <a:gdLst/>
              <a:ahLst/>
              <a:cxnLst/>
              <a:rect l="l" t="t" r="r" b="b"/>
              <a:pathLst>
                <a:path w="751698" h="206735">
                  <a:moveTo>
                    <a:pt x="103367" y="0"/>
                  </a:moveTo>
                  <a:lnTo>
                    <a:pt x="648331" y="0"/>
                  </a:lnTo>
                  <a:cubicBezTo>
                    <a:pt x="675746" y="0"/>
                    <a:pt x="702038" y="10890"/>
                    <a:pt x="721423" y="30276"/>
                  </a:cubicBezTo>
                  <a:cubicBezTo>
                    <a:pt x="740808" y="49661"/>
                    <a:pt x="751698" y="75953"/>
                    <a:pt x="751698" y="103367"/>
                  </a:cubicBezTo>
                  <a:lnTo>
                    <a:pt x="751698" y="103367"/>
                  </a:lnTo>
                  <a:cubicBezTo>
                    <a:pt x="751698" y="130782"/>
                    <a:pt x="740808" y="157074"/>
                    <a:pt x="721423" y="176459"/>
                  </a:cubicBezTo>
                  <a:cubicBezTo>
                    <a:pt x="702038" y="195844"/>
                    <a:pt x="675746" y="206735"/>
                    <a:pt x="648331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085F6F8A-57E2-E3E4-2C9E-0D7DDEA22276}"/>
                </a:ext>
              </a:extLst>
            </p:cNvPr>
            <p:cNvSpPr txBox="1"/>
            <p:nvPr/>
          </p:nvSpPr>
          <p:spPr>
            <a:xfrm>
              <a:off x="0" y="-38100"/>
              <a:ext cx="751698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735D5F66-759A-0D26-D1F1-624CC1D266C7}"/>
              </a:ext>
            </a:extLst>
          </p:cNvPr>
          <p:cNvGrpSpPr/>
          <p:nvPr/>
        </p:nvGrpSpPr>
        <p:grpSpPr>
          <a:xfrm>
            <a:off x="7026970" y="6495898"/>
            <a:ext cx="3676034" cy="846816"/>
            <a:chOff x="0" y="0"/>
            <a:chExt cx="897436" cy="206735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95761A4-546C-46B1-CA5E-0A5CAD4FDCC3}"/>
                </a:ext>
              </a:extLst>
            </p:cNvPr>
            <p:cNvSpPr/>
            <p:nvPr/>
          </p:nvSpPr>
          <p:spPr>
            <a:xfrm>
              <a:off x="0" y="0"/>
              <a:ext cx="897436" cy="206735"/>
            </a:xfrm>
            <a:custGeom>
              <a:avLst/>
              <a:gdLst/>
              <a:ahLst/>
              <a:cxnLst/>
              <a:rect l="l" t="t" r="r" b="b"/>
              <a:pathLst>
                <a:path w="897436" h="206735">
                  <a:moveTo>
                    <a:pt x="103367" y="0"/>
                  </a:moveTo>
                  <a:lnTo>
                    <a:pt x="794069" y="0"/>
                  </a:lnTo>
                  <a:cubicBezTo>
                    <a:pt x="821484" y="0"/>
                    <a:pt x="847776" y="10890"/>
                    <a:pt x="867161" y="30276"/>
                  </a:cubicBezTo>
                  <a:cubicBezTo>
                    <a:pt x="886546" y="49661"/>
                    <a:pt x="897436" y="75953"/>
                    <a:pt x="897436" y="103367"/>
                  </a:cubicBezTo>
                  <a:lnTo>
                    <a:pt x="897436" y="103367"/>
                  </a:lnTo>
                  <a:cubicBezTo>
                    <a:pt x="897436" y="130782"/>
                    <a:pt x="886546" y="157074"/>
                    <a:pt x="867161" y="176459"/>
                  </a:cubicBezTo>
                  <a:cubicBezTo>
                    <a:pt x="847776" y="195844"/>
                    <a:pt x="821484" y="206735"/>
                    <a:pt x="794069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142C4BE8-CB37-2D48-D990-48D6BA9A1538}"/>
                </a:ext>
              </a:extLst>
            </p:cNvPr>
            <p:cNvSpPr txBox="1"/>
            <p:nvPr/>
          </p:nvSpPr>
          <p:spPr>
            <a:xfrm>
              <a:off x="0" y="-38100"/>
              <a:ext cx="897436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4B38A92C-A8CC-174A-65D5-2F4EF1985706}"/>
              </a:ext>
            </a:extLst>
          </p:cNvPr>
          <p:cNvGrpSpPr/>
          <p:nvPr/>
        </p:nvGrpSpPr>
        <p:grpSpPr>
          <a:xfrm>
            <a:off x="10836354" y="6495898"/>
            <a:ext cx="3779875" cy="846816"/>
            <a:chOff x="0" y="0"/>
            <a:chExt cx="922787" cy="206735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78F8DFA-1E04-2829-F0A1-777FDF0DC223}"/>
                </a:ext>
              </a:extLst>
            </p:cNvPr>
            <p:cNvSpPr/>
            <p:nvPr/>
          </p:nvSpPr>
          <p:spPr>
            <a:xfrm>
              <a:off x="0" y="0"/>
              <a:ext cx="922787" cy="206735"/>
            </a:xfrm>
            <a:custGeom>
              <a:avLst/>
              <a:gdLst/>
              <a:ahLst/>
              <a:cxnLst/>
              <a:rect l="l" t="t" r="r" b="b"/>
              <a:pathLst>
                <a:path w="922787" h="206735">
                  <a:moveTo>
                    <a:pt x="103367" y="0"/>
                  </a:moveTo>
                  <a:lnTo>
                    <a:pt x="819420" y="0"/>
                  </a:lnTo>
                  <a:cubicBezTo>
                    <a:pt x="846834" y="0"/>
                    <a:pt x="873126" y="10890"/>
                    <a:pt x="892511" y="30276"/>
                  </a:cubicBezTo>
                  <a:cubicBezTo>
                    <a:pt x="911896" y="49661"/>
                    <a:pt x="922787" y="75953"/>
                    <a:pt x="922787" y="103367"/>
                  </a:cubicBezTo>
                  <a:lnTo>
                    <a:pt x="922787" y="103367"/>
                  </a:lnTo>
                  <a:cubicBezTo>
                    <a:pt x="922787" y="130782"/>
                    <a:pt x="911896" y="157074"/>
                    <a:pt x="892511" y="176459"/>
                  </a:cubicBezTo>
                  <a:cubicBezTo>
                    <a:pt x="873126" y="195844"/>
                    <a:pt x="846834" y="206735"/>
                    <a:pt x="819420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B68C7D30-83E8-CB10-8821-F409C488733F}"/>
                </a:ext>
              </a:extLst>
            </p:cNvPr>
            <p:cNvSpPr txBox="1"/>
            <p:nvPr/>
          </p:nvSpPr>
          <p:spPr>
            <a:xfrm>
              <a:off x="0" y="-38100"/>
              <a:ext cx="922787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FA4C4BC5-AA6E-BCEF-25B3-7B5F3C53C0AA}"/>
              </a:ext>
            </a:extLst>
          </p:cNvPr>
          <p:cNvGrpSpPr/>
          <p:nvPr/>
        </p:nvGrpSpPr>
        <p:grpSpPr>
          <a:xfrm>
            <a:off x="768854" y="6789383"/>
            <a:ext cx="259846" cy="259846"/>
            <a:chOff x="0" y="0"/>
            <a:chExt cx="812800" cy="8128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6501B68-DCB1-2F19-A176-7811E793B3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6D589CC0-1661-7279-0576-37E81B74EE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29">
            <a:extLst>
              <a:ext uri="{FF2B5EF4-FFF2-40B4-BE49-F238E27FC236}">
                <a16:creationId xmlns:a16="http://schemas.microsoft.com/office/drawing/2014/main" id="{7F362477-CAF8-D842-1C69-0F5A88A2CD3D}"/>
              </a:ext>
            </a:extLst>
          </p:cNvPr>
          <p:cNvGrpSpPr/>
          <p:nvPr/>
        </p:nvGrpSpPr>
        <p:grpSpPr>
          <a:xfrm>
            <a:off x="768854" y="7966305"/>
            <a:ext cx="259846" cy="259846"/>
            <a:chOff x="0" y="0"/>
            <a:chExt cx="812800" cy="812800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496D1278-14BC-8193-3D99-B32F7C829B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40876709-F939-BA6D-C542-FD426CFE63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0" name="Group 32">
            <a:extLst>
              <a:ext uri="{FF2B5EF4-FFF2-40B4-BE49-F238E27FC236}">
                <a16:creationId xmlns:a16="http://schemas.microsoft.com/office/drawing/2014/main" id="{61556ACC-9993-15CF-F3FA-5BED830D86C7}"/>
              </a:ext>
            </a:extLst>
          </p:cNvPr>
          <p:cNvGrpSpPr/>
          <p:nvPr/>
        </p:nvGrpSpPr>
        <p:grpSpPr>
          <a:xfrm>
            <a:off x="4470201" y="7966305"/>
            <a:ext cx="259846" cy="259846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06694343-89FD-CCEC-C3BA-9F586CD4FB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AD51C981-56CD-3BAD-D969-1E41551DA3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06ADCA9F-FBF3-3BEF-7F33-BA875B10489A}"/>
              </a:ext>
            </a:extLst>
          </p:cNvPr>
          <p:cNvGrpSpPr/>
          <p:nvPr/>
        </p:nvGrpSpPr>
        <p:grpSpPr>
          <a:xfrm>
            <a:off x="7755893" y="7966305"/>
            <a:ext cx="259846" cy="259846"/>
            <a:chOff x="0" y="0"/>
            <a:chExt cx="812800" cy="812800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49BEC2E-1030-933B-06F2-E49B3CE7C1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EA9AB6F8-4301-38CF-C603-5B315BAF64D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38">
            <a:extLst>
              <a:ext uri="{FF2B5EF4-FFF2-40B4-BE49-F238E27FC236}">
                <a16:creationId xmlns:a16="http://schemas.microsoft.com/office/drawing/2014/main" id="{B74E6460-6324-BD98-F023-878CB900589D}"/>
              </a:ext>
            </a:extLst>
          </p:cNvPr>
          <p:cNvGrpSpPr/>
          <p:nvPr/>
        </p:nvGrpSpPr>
        <p:grpSpPr>
          <a:xfrm>
            <a:off x="10904361" y="7966305"/>
            <a:ext cx="259846" cy="259846"/>
            <a:chOff x="0" y="0"/>
            <a:chExt cx="812800" cy="812800"/>
          </a:xfrm>
        </p:grpSpPr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819642E2-4C68-5F2A-808D-8290413036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43264661-F35B-D0B1-0D0E-039F74297E2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id="{72AF5C72-D35E-F4DD-5578-141BD4501C9E}"/>
              </a:ext>
            </a:extLst>
          </p:cNvPr>
          <p:cNvGrpSpPr/>
          <p:nvPr/>
        </p:nvGrpSpPr>
        <p:grpSpPr>
          <a:xfrm>
            <a:off x="3854390" y="6810272"/>
            <a:ext cx="259846" cy="259846"/>
            <a:chOff x="0" y="0"/>
            <a:chExt cx="812800" cy="812800"/>
          </a:xfrm>
        </p:grpSpPr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814270-8DB8-BC57-3B4B-5EE5055016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04965A86-1E75-4076-8B5C-4BC2BF84C1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44">
            <a:extLst>
              <a:ext uri="{FF2B5EF4-FFF2-40B4-BE49-F238E27FC236}">
                <a16:creationId xmlns:a16="http://schemas.microsoft.com/office/drawing/2014/main" id="{D664E828-0869-41E4-F7AA-6F41A58C7B58}"/>
              </a:ext>
            </a:extLst>
          </p:cNvPr>
          <p:cNvGrpSpPr/>
          <p:nvPr/>
        </p:nvGrpSpPr>
        <p:grpSpPr>
          <a:xfrm>
            <a:off x="7158633" y="6789383"/>
            <a:ext cx="259846" cy="259846"/>
            <a:chOff x="0" y="0"/>
            <a:chExt cx="812800" cy="812800"/>
          </a:xfrm>
        </p:grpSpPr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491E9329-3424-0A56-4451-52C3B1E253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TextBox 46">
              <a:extLst>
                <a:ext uri="{FF2B5EF4-FFF2-40B4-BE49-F238E27FC236}">
                  <a16:creationId xmlns:a16="http://schemas.microsoft.com/office/drawing/2014/main" id="{3B54A449-E74C-1DFD-5864-4AFD25D006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5" name="Group 47">
            <a:extLst>
              <a:ext uri="{FF2B5EF4-FFF2-40B4-BE49-F238E27FC236}">
                <a16:creationId xmlns:a16="http://schemas.microsoft.com/office/drawing/2014/main" id="{E140622D-CBAF-F792-77A3-E1EDBED5468E}"/>
              </a:ext>
            </a:extLst>
          </p:cNvPr>
          <p:cNvGrpSpPr/>
          <p:nvPr/>
        </p:nvGrpSpPr>
        <p:grpSpPr>
          <a:xfrm>
            <a:off x="10988754" y="6789383"/>
            <a:ext cx="259846" cy="259846"/>
            <a:chOff x="0" y="0"/>
            <a:chExt cx="812800" cy="81280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F1BA498-3B65-3022-FD8E-B22D183812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E12E6C95-0F2A-C335-8464-63DF08800F9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BB46CB2D-74D3-09A9-F93F-1AEEDC612E2E}"/>
              </a:ext>
            </a:extLst>
          </p:cNvPr>
          <p:cNvSpPr txBox="1"/>
          <p:nvPr/>
        </p:nvSpPr>
        <p:spPr>
          <a:xfrm>
            <a:off x="1128430" y="6544656"/>
            <a:ext cx="257769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to Pivot Tables</a:t>
            </a:r>
          </a:p>
        </p:txBody>
      </p:sp>
      <p:sp>
        <p:nvSpPr>
          <p:cNvPr id="59" name="TextBox 55">
            <a:extLst>
              <a:ext uri="{FF2B5EF4-FFF2-40B4-BE49-F238E27FC236}">
                <a16:creationId xmlns:a16="http://schemas.microsoft.com/office/drawing/2014/main" id="{CAAEAA76-D029-D55A-6562-A7422F473795}"/>
              </a:ext>
            </a:extLst>
          </p:cNvPr>
          <p:cNvSpPr txBox="1"/>
          <p:nvPr/>
        </p:nvSpPr>
        <p:spPr>
          <a:xfrm>
            <a:off x="1128430" y="7773003"/>
            <a:ext cx="298004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Creating Your first Pivot Table</a:t>
            </a: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A7029D49-BCC0-3571-FBFE-33FB9E1B7FD3}"/>
              </a:ext>
            </a:extLst>
          </p:cNvPr>
          <p:cNvSpPr txBox="1"/>
          <p:nvPr/>
        </p:nvSpPr>
        <p:spPr>
          <a:xfrm>
            <a:off x="4825297" y="7721578"/>
            <a:ext cx="18724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and drop fields</a:t>
            </a:r>
          </a:p>
        </p:txBody>
      </p:sp>
      <p:sp>
        <p:nvSpPr>
          <p:cNvPr id="61" name="TextBox 57">
            <a:extLst>
              <a:ext uri="{FF2B5EF4-FFF2-40B4-BE49-F238E27FC236}">
                <a16:creationId xmlns:a16="http://schemas.microsoft.com/office/drawing/2014/main" id="{E1879A2D-CC5E-C6CD-D3DE-8E384BD35F8E}"/>
              </a:ext>
            </a:extLst>
          </p:cNvPr>
          <p:cNvSpPr txBox="1"/>
          <p:nvPr/>
        </p:nvSpPr>
        <p:spPr>
          <a:xfrm>
            <a:off x="8301945" y="7721578"/>
            <a:ext cx="177474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Real-World Examples</a:t>
            </a:r>
          </a:p>
        </p:txBody>
      </p:sp>
      <p:sp>
        <p:nvSpPr>
          <p:cNvPr id="62" name="TextBox 58">
            <a:extLst>
              <a:ext uri="{FF2B5EF4-FFF2-40B4-BE49-F238E27FC236}">
                <a16:creationId xmlns:a16="http://schemas.microsoft.com/office/drawing/2014/main" id="{059AC931-18A6-C1DC-DD1C-F50CB2D99179}"/>
              </a:ext>
            </a:extLst>
          </p:cNvPr>
          <p:cNvSpPr txBox="1"/>
          <p:nvPr/>
        </p:nvSpPr>
        <p:spPr>
          <a:xfrm>
            <a:off x="11359687" y="7739299"/>
            <a:ext cx="273320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 to Conditional formatting</a:t>
            </a: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F2FA4436-A2E0-D389-2C2F-13F6B4C6F8CB}"/>
              </a:ext>
            </a:extLst>
          </p:cNvPr>
          <p:cNvSpPr txBox="1"/>
          <p:nvPr/>
        </p:nvSpPr>
        <p:spPr>
          <a:xfrm>
            <a:off x="4209486" y="6741758"/>
            <a:ext cx="273673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Pivot Table is?</a:t>
            </a:r>
          </a:p>
        </p:txBody>
      </p:sp>
      <p:sp>
        <p:nvSpPr>
          <p:cNvPr id="64" name="TextBox 60">
            <a:extLst>
              <a:ext uri="{FF2B5EF4-FFF2-40B4-BE49-F238E27FC236}">
                <a16:creationId xmlns:a16="http://schemas.microsoft.com/office/drawing/2014/main" id="{4F2BCE59-359E-FC53-D201-ABA4D1E6CE90}"/>
              </a:ext>
            </a:extLst>
          </p:cNvPr>
          <p:cNvSpPr txBox="1"/>
          <p:nvPr/>
        </p:nvSpPr>
        <p:spPr>
          <a:xfrm>
            <a:off x="7477365" y="6583266"/>
            <a:ext cx="342699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Advanced Features of Pivot Tables</a:t>
            </a:r>
          </a:p>
        </p:txBody>
      </p:sp>
      <p:sp>
        <p:nvSpPr>
          <p:cNvPr id="65" name="TextBox 61">
            <a:extLst>
              <a:ext uri="{FF2B5EF4-FFF2-40B4-BE49-F238E27FC236}">
                <a16:creationId xmlns:a16="http://schemas.microsoft.com/office/drawing/2014/main" id="{9D381A0F-5A18-B19D-6220-0C91C04FBF64}"/>
              </a:ext>
            </a:extLst>
          </p:cNvPr>
          <p:cNvSpPr txBox="1"/>
          <p:nvPr/>
        </p:nvSpPr>
        <p:spPr>
          <a:xfrm>
            <a:off x="11401001" y="6720869"/>
            <a:ext cx="32152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Preparing Your Pivot Table</a:t>
            </a:r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456D5B8F-528E-157E-3D86-385D86341253}"/>
              </a:ext>
            </a:extLst>
          </p:cNvPr>
          <p:cNvGrpSpPr/>
          <p:nvPr/>
        </p:nvGrpSpPr>
        <p:grpSpPr>
          <a:xfrm>
            <a:off x="547490" y="8834892"/>
            <a:ext cx="3685156" cy="762085"/>
            <a:chOff x="0" y="0"/>
            <a:chExt cx="899663" cy="186049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9918DE4D-73A1-AC82-F280-AF734AA6A4E6}"/>
                </a:ext>
              </a:extLst>
            </p:cNvPr>
            <p:cNvSpPr/>
            <p:nvPr/>
          </p:nvSpPr>
          <p:spPr>
            <a:xfrm>
              <a:off x="0" y="0"/>
              <a:ext cx="899663" cy="186049"/>
            </a:xfrm>
            <a:custGeom>
              <a:avLst/>
              <a:gdLst/>
              <a:ahLst/>
              <a:cxnLst/>
              <a:rect l="l" t="t" r="r" b="b"/>
              <a:pathLst>
                <a:path w="899663" h="186049">
                  <a:moveTo>
                    <a:pt x="93024" y="0"/>
                  </a:moveTo>
                  <a:lnTo>
                    <a:pt x="806639" y="0"/>
                  </a:lnTo>
                  <a:cubicBezTo>
                    <a:pt x="858014" y="0"/>
                    <a:pt x="899663" y="41648"/>
                    <a:pt x="899663" y="93024"/>
                  </a:cubicBezTo>
                  <a:lnTo>
                    <a:pt x="899663" y="93024"/>
                  </a:lnTo>
                  <a:cubicBezTo>
                    <a:pt x="899663" y="117696"/>
                    <a:pt x="889862" y="141357"/>
                    <a:pt x="872417" y="158803"/>
                  </a:cubicBezTo>
                  <a:cubicBezTo>
                    <a:pt x="854971" y="176248"/>
                    <a:pt x="831310" y="186049"/>
                    <a:pt x="806639" y="186049"/>
                  </a:cubicBezTo>
                  <a:lnTo>
                    <a:pt x="93024" y="186049"/>
                  </a:lnTo>
                  <a:cubicBezTo>
                    <a:pt x="41648" y="186049"/>
                    <a:pt x="0" y="144400"/>
                    <a:pt x="0" y="93024"/>
                  </a:cubicBezTo>
                  <a:lnTo>
                    <a:pt x="0" y="93024"/>
                  </a:lnTo>
                  <a:cubicBezTo>
                    <a:pt x="0" y="41648"/>
                    <a:pt x="41648" y="0"/>
                    <a:pt x="93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TextBox 65">
              <a:extLst>
                <a:ext uri="{FF2B5EF4-FFF2-40B4-BE49-F238E27FC236}">
                  <a16:creationId xmlns:a16="http://schemas.microsoft.com/office/drawing/2014/main" id="{7AEE8CEC-BDFF-87F7-DD9D-417AF71DC433}"/>
                </a:ext>
              </a:extLst>
            </p:cNvPr>
            <p:cNvSpPr txBox="1"/>
            <p:nvPr/>
          </p:nvSpPr>
          <p:spPr>
            <a:xfrm>
              <a:off x="0" y="-38100"/>
              <a:ext cx="899663" cy="22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6">
            <a:extLst>
              <a:ext uri="{FF2B5EF4-FFF2-40B4-BE49-F238E27FC236}">
                <a16:creationId xmlns:a16="http://schemas.microsoft.com/office/drawing/2014/main" id="{16FBF3A7-A039-903B-527C-83DFC42C6068}"/>
              </a:ext>
            </a:extLst>
          </p:cNvPr>
          <p:cNvSpPr txBox="1"/>
          <p:nvPr/>
        </p:nvSpPr>
        <p:spPr>
          <a:xfrm>
            <a:off x="1172763" y="8850344"/>
            <a:ext cx="281155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Types of Conditional formatting</a:t>
            </a:r>
          </a:p>
        </p:txBody>
      </p:sp>
      <p:grpSp>
        <p:nvGrpSpPr>
          <p:cNvPr id="70" name="Group 67">
            <a:extLst>
              <a:ext uri="{FF2B5EF4-FFF2-40B4-BE49-F238E27FC236}">
                <a16:creationId xmlns:a16="http://schemas.microsoft.com/office/drawing/2014/main" id="{54504510-1353-6310-C426-8D98FDA5D6A0}"/>
              </a:ext>
            </a:extLst>
          </p:cNvPr>
          <p:cNvGrpSpPr/>
          <p:nvPr/>
        </p:nvGrpSpPr>
        <p:grpSpPr>
          <a:xfrm>
            <a:off x="768854" y="9027402"/>
            <a:ext cx="259846" cy="259846"/>
            <a:chOff x="0" y="0"/>
            <a:chExt cx="812800" cy="812800"/>
          </a:xfrm>
        </p:grpSpPr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F2D32FF-B18D-1799-B55E-1E6B6CAA03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2" name="TextBox 69">
              <a:extLst>
                <a:ext uri="{FF2B5EF4-FFF2-40B4-BE49-F238E27FC236}">
                  <a16:creationId xmlns:a16="http://schemas.microsoft.com/office/drawing/2014/main" id="{786FC464-666C-080E-EDAC-D728DD8716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3" name="Group 70">
            <a:extLst>
              <a:ext uri="{FF2B5EF4-FFF2-40B4-BE49-F238E27FC236}">
                <a16:creationId xmlns:a16="http://schemas.microsoft.com/office/drawing/2014/main" id="{42840CD6-868C-C6A7-B98A-8E3E1D80F5B2}"/>
              </a:ext>
            </a:extLst>
          </p:cNvPr>
          <p:cNvGrpSpPr/>
          <p:nvPr/>
        </p:nvGrpSpPr>
        <p:grpSpPr>
          <a:xfrm>
            <a:off x="4375521" y="8801586"/>
            <a:ext cx="4476075" cy="927266"/>
            <a:chOff x="0" y="0"/>
            <a:chExt cx="1092751" cy="226375"/>
          </a:xfrm>
        </p:grpSpPr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E50A9526-9FD1-1850-C2C5-BE9347BFCE68}"/>
                </a:ext>
              </a:extLst>
            </p:cNvPr>
            <p:cNvSpPr/>
            <p:nvPr/>
          </p:nvSpPr>
          <p:spPr>
            <a:xfrm>
              <a:off x="0" y="0"/>
              <a:ext cx="1092751" cy="226375"/>
            </a:xfrm>
            <a:custGeom>
              <a:avLst/>
              <a:gdLst/>
              <a:ahLst/>
              <a:cxnLst/>
              <a:rect l="l" t="t" r="r" b="b"/>
              <a:pathLst>
                <a:path w="1092751" h="226375">
                  <a:moveTo>
                    <a:pt x="113188" y="0"/>
                  </a:moveTo>
                  <a:lnTo>
                    <a:pt x="979564" y="0"/>
                  </a:lnTo>
                  <a:cubicBezTo>
                    <a:pt x="1042076" y="0"/>
                    <a:pt x="1092751" y="50676"/>
                    <a:pt x="1092751" y="113188"/>
                  </a:cubicBezTo>
                  <a:lnTo>
                    <a:pt x="1092751" y="113188"/>
                  </a:lnTo>
                  <a:cubicBezTo>
                    <a:pt x="1092751" y="175699"/>
                    <a:pt x="1042076" y="226375"/>
                    <a:pt x="979564" y="226375"/>
                  </a:cubicBezTo>
                  <a:lnTo>
                    <a:pt x="113188" y="226375"/>
                  </a:lnTo>
                  <a:cubicBezTo>
                    <a:pt x="50676" y="226375"/>
                    <a:pt x="0" y="175699"/>
                    <a:pt x="0" y="113188"/>
                  </a:cubicBezTo>
                  <a:lnTo>
                    <a:pt x="0" y="113188"/>
                  </a:lnTo>
                  <a:cubicBezTo>
                    <a:pt x="0" y="50676"/>
                    <a:pt x="50676" y="0"/>
                    <a:pt x="113188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75" name="TextBox 72">
              <a:extLst>
                <a:ext uri="{FF2B5EF4-FFF2-40B4-BE49-F238E27FC236}">
                  <a16:creationId xmlns:a16="http://schemas.microsoft.com/office/drawing/2014/main" id="{3609C105-821A-281C-7702-7075C9D2D010}"/>
                </a:ext>
              </a:extLst>
            </p:cNvPr>
            <p:cNvSpPr txBox="1"/>
            <p:nvPr/>
          </p:nvSpPr>
          <p:spPr>
            <a:xfrm>
              <a:off x="0" y="-38100"/>
              <a:ext cx="1092751" cy="264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3">
            <a:extLst>
              <a:ext uri="{FF2B5EF4-FFF2-40B4-BE49-F238E27FC236}">
                <a16:creationId xmlns:a16="http://schemas.microsoft.com/office/drawing/2014/main" id="{B566E4B2-3862-196E-E812-4ED706F2B331}"/>
              </a:ext>
            </a:extLst>
          </p:cNvPr>
          <p:cNvSpPr txBox="1"/>
          <p:nvPr/>
        </p:nvSpPr>
        <p:spPr>
          <a:xfrm>
            <a:off x="4905767" y="8883650"/>
            <a:ext cx="339617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Integration of Pivot Tables &amp; Conditional Formatting</a:t>
            </a:r>
          </a:p>
        </p:txBody>
      </p:sp>
      <p:grpSp>
        <p:nvGrpSpPr>
          <p:cNvPr id="77" name="Group 74">
            <a:extLst>
              <a:ext uri="{FF2B5EF4-FFF2-40B4-BE49-F238E27FC236}">
                <a16:creationId xmlns:a16="http://schemas.microsoft.com/office/drawing/2014/main" id="{AE36D33D-B1B4-397D-B208-CF4FEC91F22C}"/>
              </a:ext>
            </a:extLst>
          </p:cNvPr>
          <p:cNvGrpSpPr/>
          <p:nvPr/>
        </p:nvGrpSpPr>
        <p:grpSpPr>
          <a:xfrm>
            <a:off x="4565451" y="9027402"/>
            <a:ext cx="259846" cy="259846"/>
            <a:chOff x="0" y="0"/>
            <a:chExt cx="812800" cy="812800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92AA3BF6-D913-D72A-6777-54AF03540A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9" name="TextBox 76">
              <a:extLst>
                <a:ext uri="{FF2B5EF4-FFF2-40B4-BE49-F238E27FC236}">
                  <a16:creationId xmlns:a16="http://schemas.microsoft.com/office/drawing/2014/main" id="{FCFEB625-FB62-F0A5-DFC6-AC0313A53B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0" name="Group 77">
            <a:extLst>
              <a:ext uri="{FF2B5EF4-FFF2-40B4-BE49-F238E27FC236}">
                <a16:creationId xmlns:a16="http://schemas.microsoft.com/office/drawing/2014/main" id="{42C53E7A-75A9-2112-C373-FD2152678A8E}"/>
              </a:ext>
            </a:extLst>
          </p:cNvPr>
          <p:cNvGrpSpPr/>
          <p:nvPr/>
        </p:nvGrpSpPr>
        <p:grpSpPr>
          <a:xfrm>
            <a:off x="8994470" y="8801586"/>
            <a:ext cx="2766217" cy="846816"/>
            <a:chOff x="0" y="0"/>
            <a:chExt cx="675321" cy="206735"/>
          </a:xfrm>
        </p:grpSpPr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C0619208-2619-536C-8F74-37A4BD4B84BE}"/>
                </a:ext>
              </a:extLst>
            </p:cNvPr>
            <p:cNvSpPr/>
            <p:nvPr/>
          </p:nvSpPr>
          <p:spPr>
            <a:xfrm>
              <a:off x="0" y="0"/>
              <a:ext cx="675321" cy="206735"/>
            </a:xfrm>
            <a:custGeom>
              <a:avLst/>
              <a:gdLst/>
              <a:ahLst/>
              <a:cxnLst/>
              <a:rect l="l" t="t" r="r" b="b"/>
              <a:pathLst>
                <a:path w="675321" h="206735">
                  <a:moveTo>
                    <a:pt x="103367" y="0"/>
                  </a:moveTo>
                  <a:lnTo>
                    <a:pt x="571954" y="0"/>
                  </a:lnTo>
                  <a:cubicBezTo>
                    <a:pt x="599368" y="0"/>
                    <a:pt x="625660" y="10890"/>
                    <a:pt x="645045" y="30276"/>
                  </a:cubicBezTo>
                  <a:cubicBezTo>
                    <a:pt x="664431" y="49661"/>
                    <a:pt x="675321" y="75953"/>
                    <a:pt x="675321" y="103367"/>
                  </a:cubicBezTo>
                  <a:lnTo>
                    <a:pt x="675321" y="103367"/>
                  </a:lnTo>
                  <a:cubicBezTo>
                    <a:pt x="675321" y="130782"/>
                    <a:pt x="664431" y="157074"/>
                    <a:pt x="645045" y="176459"/>
                  </a:cubicBezTo>
                  <a:cubicBezTo>
                    <a:pt x="625660" y="195844"/>
                    <a:pt x="599368" y="206735"/>
                    <a:pt x="571954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TextBox 79">
              <a:extLst>
                <a:ext uri="{FF2B5EF4-FFF2-40B4-BE49-F238E27FC236}">
                  <a16:creationId xmlns:a16="http://schemas.microsoft.com/office/drawing/2014/main" id="{5D11FB40-C686-8E89-EA62-2B5683EAA0B9}"/>
                </a:ext>
              </a:extLst>
            </p:cNvPr>
            <p:cNvSpPr txBox="1"/>
            <p:nvPr/>
          </p:nvSpPr>
          <p:spPr>
            <a:xfrm>
              <a:off x="0" y="-38100"/>
              <a:ext cx="675321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3" name="Group 80">
            <a:extLst>
              <a:ext uri="{FF2B5EF4-FFF2-40B4-BE49-F238E27FC236}">
                <a16:creationId xmlns:a16="http://schemas.microsoft.com/office/drawing/2014/main" id="{62FFA4FB-EF79-A9BD-B200-D7E475E387EA}"/>
              </a:ext>
            </a:extLst>
          </p:cNvPr>
          <p:cNvGrpSpPr/>
          <p:nvPr/>
        </p:nvGrpSpPr>
        <p:grpSpPr>
          <a:xfrm>
            <a:off x="9191590" y="9104564"/>
            <a:ext cx="259846" cy="259846"/>
            <a:chOff x="0" y="0"/>
            <a:chExt cx="812800" cy="812800"/>
          </a:xfrm>
        </p:grpSpPr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7FFAC5E4-E66D-77AA-A767-8671C27DC9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5" name="TextBox 82">
              <a:extLst>
                <a:ext uri="{FF2B5EF4-FFF2-40B4-BE49-F238E27FC236}">
                  <a16:creationId xmlns:a16="http://schemas.microsoft.com/office/drawing/2014/main" id="{6096B33F-68C9-6D2B-72D5-74E50DCC27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3">
            <a:extLst>
              <a:ext uri="{FF2B5EF4-FFF2-40B4-BE49-F238E27FC236}">
                <a16:creationId xmlns:a16="http://schemas.microsoft.com/office/drawing/2014/main" id="{E8D57BC1-F145-A342-15C1-9BE9858482FB}"/>
              </a:ext>
            </a:extLst>
          </p:cNvPr>
          <p:cNvSpPr txBox="1"/>
          <p:nvPr/>
        </p:nvSpPr>
        <p:spPr>
          <a:xfrm>
            <a:off x="9643563" y="9059862"/>
            <a:ext cx="190090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-6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</a:p>
        </p:txBody>
      </p:sp>
      <p:sp>
        <p:nvSpPr>
          <p:cNvPr id="87" name="TextBox 53">
            <a:extLst>
              <a:ext uri="{FF2B5EF4-FFF2-40B4-BE49-F238E27FC236}">
                <a16:creationId xmlns:a16="http://schemas.microsoft.com/office/drawing/2014/main" id="{12E5BFB5-8755-6EEB-8FBB-7A9A1A122B83}"/>
              </a:ext>
            </a:extLst>
          </p:cNvPr>
          <p:cNvSpPr txBox="1"/>
          <p:nvPr/>
        </p:nvSpPr>
        <p:spPr>
          <a:xfrm>
            <a:off x="1139575" y="4310326"/>
            <a:ext cx="714284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Content</a:t>
            </a:r>
          </a:p>
        </p:txBody>
      </p:sp>
      <p:sp>
        <p:nvSpPr>
          <p:cNvPr id="88" name="Freeform 52">
            <a:extLst>
              <a:ext uri="{FF2B5EF4-FFF2-40B4-BE49-F238E27FC236}">
                <a16:creationId xmlns:a16="http://schemas.microsoft.com/office/drawing/2014/main" id="{55BA7976-AED1-5BE0-1E0F-A3AB6123F5E5}"/>
              </a:ext>
            </a:extLst>
          </p:cNvPr>
          <p:cNvSpPr/>
          <p:nvPr/>
        </p:nvSpPr>
        <p:spPr>
          <a:xfrm rot="3072866">
            <a:off x="7105412" y="-569873"/>
            <a:ext cx="12804805" cy="6738663"/>
          </a:xfrm>
          <a:custGeom>
            <a:avLst/>
            <a:gdLst/>
            <a:ahLst/>
            <a:cxnLst/>
            <a:rect l="l" t="t" r="r" b="b"/>
            <a:pathLst>
              <a:path w="12804805" h="6738663">
                <a:moveTo>
                  <a:pt x="0" y="0"/>
                </a:moveTo>
                <a:lnTo>
                  <a:pt x="12804805" y="0"/>
                </a:lnTo>
                <a:lnTo>
                  <a:pt x="12804805" y="6738663"/>
                </a:lnTo>
                <a:lnTo>
                  <a:pt x="0" y="673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29909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16394" y="3498982"/>
            <a:ext cx="7258242" cy="7271463"/>
          </a:xfrm>
          <a:custGeom>
            <a:avLst/>
            <a:gdLst/>
            <a:ahLst/>
            <a:cxnLst/>
            <a:rect l="l" t="t" r="r" b="b"/>
            <a:pathLst>
              <a:path w="7258242" h="7271463">
                <a:moveTo>
                  <a:pt x="0" y="0"/>
                </a:moveTo>
                <a:lnTo>
                  <a:pt x="7258242" y="0"/>
                </a:lnTo>
                <a:lnTo>
                  <a:pt x="7258242" y="7271462"/>
                </a:lnTo>
                <a:lnTo>
                  <a:pt x="0" y="7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1813645"/>
            <a:ext cx="6324427" cy="7266144"/>
            <a:chOff x="0" y="0"/>
            <a:chExt cx="1190791" cy="1368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0791" cy="1368102"/>
            </a:xfrm>
            <a:custGeom>
              <a:avLst/>
              <a:gdLst/>
              <a:ahLst/>
              <a:cxnLst/>
              <a:rect l="l" t="t" r="r" b="b"/>
              <a:pathLst>
                <a:path w="1190791" h="1368102">
                  <a:moveTo>
                    <a:pt x="0" y="0"/>
                  </a:moveTo>
                  <a:lnTo>
                    <a:pt x="1190791" y="0"/>
                  </a:lnTo>
                  <a:lnTo>
                    <a:pt x="1190791" y="1368102"/>
                  </a:lnTo>
                  <a:lnTo>
                    <a:pt x="0" y="1368102"/>
                  </a:lnTo>
                  <a:close/>
                </a:path>
              </a:pathLst>
            </a:custGeom>
            <a:blipFill>
              <a:blip r:embed="rId4"/>
              <a:stretch>
                <a:fillRect l="-7445" r="-744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64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10894" y="1387232"/>
            <a:ext cx="84509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spc="-17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Pivot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0895" y="4142744"/>
            <a:ext cx="669570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Pivot = Turn/View from a different perspective.</a:t>
            </a:r>
          </a:p>
          <a:p>
            <a:pPr algn="l">
              <a:lnSpc>
                <a:spcPts val="3450"/>
              </a:lnSpc>
            </a:pPr>
            <a:endParaRPr lang="en-US" sz="3200" spc="-34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50"/>
              </a:lnSpc>
            </a:pPr>
            <a:endParaRPr lang="en-US" sz="3200" spc="-34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450"/>
              </a:lnSpc>
            </a:pP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Excel, a </a:t>
            </a:r>
            <a:r>
              <a:rPr lang="en-US" sz="3600" b="1" spc="-34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Pivot table </a:t>
            </a:r>
            <a:r>
              <a:rPr lang="en-US" sz="3200" spc="-34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a summarization tool that allows us to see or summarize large datasets for easy and quick analysis.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58B3E765-0DE6-284A-A4E6-75A14E273964}"/>
              </a:ext>
            </a:extLst>
          </p:cNvPr>
          <p:cNvGrpSpPr/>
          <p:nvPr/>
        </p:nvGrpSpPr>
        <p:grpSpPr>
          <a:xfrm>
            <a:off x="1371600" y="5829300"/>
            <a:ext cx="4454377" cy="2057400"/>
            <a:chOff x="0" y="0"/>
            <a:chExt cx="922512" cy="206735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6650812-B7A1-DAFA-D6BE-0086FF7CAA93}"/>
                </a:ext>
              </a:extLst>
            </p:cNvPr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CAD7F320-EA4F-C410-45DB-34B2528F9FEB}"/>
                </a:ext>
              </a:extLst>
            </p:cNvPr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grpSp>
        <p:nvGrpSpPr>
          <p:cNvPr id="24" name="Group 8">
            <a:extLst>
              <a:ext uri="{FF2B5EF4-FFF2-40B4-BE49-F238E27FC236}">
                <a16:creationId xmlns:a16="http://schemas.microsoft.com/office/drawing/2014/main" id="{CB13084D-E105-F4AC-31B1-0AA542D89B77}"/>
              </a:ext>
            </a:extLst>
          </p:cNvPr>
          <p:cNvGrpSpPr/>
          <p:nvPr/>
        </p:nvGrpSpPr>
        <p:grpSpPr>
          <a:xfrm>
            <a:off x="6629400" y="5829300"/>
            <a:ext cx="4723155" cy="2057400"/>
            <a:chOff x="0" y="0"/>
            <a:chExt cx="922512" cy="206735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A388C39C-8273-5612-BF5A-2FB23D170F35}"/>
                </a:ext>
              </a:extLst>
            </p:cNvPr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C1D26F72-3936-6D1F-E8D7-AE19276A8218}"/>
                </a:ext>
              </a:extLst>
            </p:cNvPr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63400" y="5767627"/>
            <a:ext cx="4454377" cy="2057400"/>
            <a:chOff x="0" y="0"/>
            <a:chExt cx="922512" cy="206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sz="20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6886" y="2911632"/>
            <a:ext cx="8068066" cy="20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Pivot Table is?</a:t>
            </a:r>
          </a:p>
        </p:txBody>
      </p:sp>
      <p:sp>
        <p:nvSpPr>
          <p:cNvPr id="12" name="Freeform 12"/>
          <p:cNvSpPr/>
          <p:nvPr/>
        </p:nvSpPr>
        <p:spPr>
          <a:xfrm rot="1216085">
            <a:off x="8512145" y="2096664"/>
            <a:ext cx="2488057" cy="2479009"/>
          </a:xfrm>
          <a:custGeom>
            <a:avLst/>
            <a:gdLst/>
            <a:ahLst/>
            <a:cxnLst/>
            <a:rect l="l" t="t" r="r" b="b"/>
            <a:pathLst>
              <a:path w="2488057" h="2479009">
                <a:moveTo>
                  <a:pt x="0" y="0"/>
                </a:moveTo>
                <a:lnTo>
                  <a:pt x="2488057" y="0"/>
                </a:lnTo>
                <a:lnTo>
                  <a:pt x="2488057" y="2479009"/>
                </a:lnTo>
                <a:lnTo>
                  <a:pt x="0" y="2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83024" y="8702907"/>
            <a:ext cx="2800916" cy="2057400"/>
          </a:xfrm>
          <a:custGeom>
            <a:avLst/>
            <a:gdLst/>
            <a:ahLst/>
            <a:cxnLst/>
            <a:rect l="l" t="t" r="r" b="b"/>
            <a:pathLst>
              <a:path w="2800916" h="2057400">
                <a:moveTo>
                  <a:pt x="0" y="0"/>
                </a:moveTo>
                <a:lnTo>
                  <a:pt x="2800916" y="0"/>
                </a:lnTo>
                <a:lnTo>
                  <a:pt x="28009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7823" y="6242447"/>
            <a:ext cx="411807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 Interactive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7487" y="6242447"/>
            <a:ext cx="42737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96800" y="6242447"/>
            <a:ext cx="34417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Dynamic 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80928" y="2379986"/>
            <a:ext cx="5461394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3600" b="1" dirty="0">
                <a:solidFill>
                  <a:srgbClr val="007A3F"/>
                </a:solidFill>
                <a:latin typeface="Inter"/>
                <a:ea typeface="Inter"/>
                <a:cs typeface="Inter"/>
                <a:sym typeface="Inter"/>
              </a:rPr>
              <a:t>Pivot Table </a:t>
            </a:r>
            <a:r>
              <a:rPr lang="en-US" sz="32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 these key components: Rows Area, Columns Area, Values Area, Filters Area, Calculated Fields, Groupings and Slicers.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2658" y="9258300"/>
            <a:ext cx="418401" cy="418401"/>
          </a:xfrm>
          <a:custGeom>
            <a:avLst/>
            <a:gdLst/>
            <a:ahLst/>
            <a:cxnLst/>
            <a:rect l="l" t="t" r="r" b="b"/>
            <a:pathLst>
              <a:path w="418401" h="418401">
                <a:moveTo>
                  <a:pt x="0" y="0"/>
                </a:moveTo>
                <a:lnTo>
                  <a:pt x="418400" y="0"/>
                </a:lnTo>
                <a:lnTo>
                  <a:pt x="418400" y="418401"/>
                </a:lnTo>
                <a:lnTo>
                  <a:pt x="0" y="41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609364">
            <a:off x="503765" y="6000673"/>
            <a:ext cx="1667185" cy="1749908"/>
          </a:xfrm>
          <a:custGeom>
            <a:avLst/>
            <a:gdLst/>
            <a:ahLst/>
            <a:cxnLst/>
            <a:rect l="l" t="t" r="r" b="b"/>
            <a:pathLst>
              <a:path w="1667185" h="1749908">
                <a:moveTo>
                  <a:pt x="0" y="0"/>
                </a:moveTo>
                <a:lnTo>
                  <a:pt x="1667185" y="0"/>
                </a:lnTo>
                <a:lnTo>
                  <a:pt x="1667185" y="1749908"/>
                </a:lnTo>
                <a:lnTo>
                  <a:pt x="0" y="174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64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09800" y="2349342"/>
            <a:ext cx="13944600" cy="7118160"/>
          </a:xfrm>
          <a:custGeom>
            <a:avLst/>
            <a:gdLst/>
            <a:ahLst/>
            <a:cxnLst/>
            <a:rect l="l" t="t" r="r" b="b"/>
            <a:pathLst>
              <a:path w="13054390" h="6859979">
                <a:moveTo>
                  <a:pt x="0" y="0"/>
                </a:moveTo>
                <a:lnTo>
                  <a:pt x="13054390" y="0"/>
                </a:lnTo>
                <a:lnTo>
                  <a:pt x="13054390" y="6859978"/>
                </a:lnTo>
                <a:lnTo>
                  <a:pt x="0" y="6859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731" b="-2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829927" y="1204151"/>
            <a:ext cx="15030653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1" spc="-10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Montserrat"/>
                <a:sym typeface="Montserrat"/>
              </a:rPr>
              <a:t>Advanced Features of Pivot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6903" y="3298167"/>
            <a:ext cx="3507802" cy="68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Creates custom formulas that updates with data changes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25" y="448216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32541" y="3901215"/>
            <a:ext cx="3405558" cy="973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4"/>
              </a:lnSpc>
              <a:spcBef>
                <a:spcPct val="0"/>
              </a:spcBef>
            </a:pPr>
            <a:r>
              <a:rPr lang="en-US" sz="1881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Combines </a:t>
            </a:r>
            <a:r>
              <a:rPr lang="en-US" sz="2200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items</a:t>
            </a:r>
            <a:r>
              <a:rPr lang="en-US" sz="1881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into meaningful categories for clarity.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5942" y="6982462"/>
            <a:ext cx="364422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600" b="1" u="sng" spc="-62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Slicer Integration and Pivot charts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2234" y="7723362"/>
            <a:ext cx="39248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u="sng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Conditional Formatting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66D7D5A-FAF1-CF64-A801-F91409DDBA2D}"/>
              </a:ext>
            </a:extLst>
          </p:cNvPr>
          <p:cNvSpPr txBox="1"/>
          <p:nvPr/>
        </p:nvSpPr>
        <p:spPr>
          <a:xfrm>
            <a:off x="3176903" y="2740075"/>
            <a:ext cx="35078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u="sng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Calculated Fields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216C7E6-1FB9-EC32-2CD6-AF56BFE1A265}"/>
              </a:ext>
            </a:extLst>
          </p:cNvPr>
          <p:cNvSpPr txBox="1"/>
          <p:nvPr/>
        </p:nvSpPr>
        <p:spPr>
          <a:xfrm>
            <a:off x="12344399" y="3515492"/>
            <a:ext cx="318184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4"/>
              </a:lnSpc>
            </a:pPr>
            <a:r>
              <a:rPr lang="en-US" sz="2800" b="1" u="sng" spc="-58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 Grouping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1085AB4-FFCC-A35A-0065-AAFDDBB4FCF7}"/>
              </a:ext>
            </a:extLst>
          </p:cNvPr>
          <p:cNvSpPr txBox="1"/>
          <p:nvPr/>
        </p:nvSpPr>
        <p:spPr>
          <a:xfrm>
            <a:off x="2660934" y="7842673"/>
            <a:ext cx="3772432" cy="6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1900" spc="-62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Employ visual filters for better data exploration and insights.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097E18A-B5F4-4235-85F5-9CC1EBB6E763}"/>
              </a:ext>
            </a:extLst>
          </p:cNvPr>
          <p:cNvSpPr txBox="1"/>
          <p:nvPr/>
        </p:nvSpPr>
        <p:spPr>
          <a:xfrm>
            <a:off x="11726118" y="8187030"/>
            <a:ext cx="3515761" cy="6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62" dirty="0">
                <a:solidFill>
                  <a:srgbClr val="007A3F"/>
                </a:solidFill>
                <a:latin typeface="Inter" panose="020B0604020202020204" charset="0"/>
                <a:ea typeface="Inter" panose="020B0604020202020204" charset="0"/>
                <a:cs typeface="Inter Bold"/>
                <a:sym typeface="Inter Bold"/>
              </a:rPr>
              <a:t>Apply automatic formatting for immediate visual data analysis.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198570" y="5637258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5727208" y="5779750"/>
                </a:moveTo>
                <a:lnTo>
                  <a:pt x="0" y="5779750"/>
                </a:lnTo>
                <a:lnTo>
                  <a:pt x="0" y="0"/>
                </a:lnTo>
                <a:lnTo>
                  <a:pt x="5727208" y="0"/>
                </a:lnTo>
                <a:lnTo>
                  <a:pt x="5727208" y="5779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198570" y="-26272"/>
            <a:ext cx="5727207" cy="5779750"/>
          </a:xfrm>
          <a:custGeom>
            <a:avLst/>
            <a:gdLst/>
            <a:ahLst/>
            <a:cxnLst/>
            <a:rect l="l" t="t" r="r" b="b"/>
            <a:pathLst>
              <a:path w="5727207" h="5779750">
                <a:moveTo>
                  <a:pt x="0" y="0"/>
                </a:moveTo>
                <a:lnTo>
                  <a:pt x="5727208" y="0"/>
                </a:lnTo>
                <a:lnTo>
                  <a:pt x="5727208" y="5779751"/>
                </a:lnTo>
                <a:lnTo>
                  <a:pt x="0" y="5779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5266" y="3403768"/>
            <a:ext cx="5190688" cy="4114800"/>
          </a:xfrm>
          <a:custGeom>
            <a:avLst/>
            <a:gdLst/>
            <a:ahLst/>
            <a:cxnLst/>
            <a:rect l="l" t="t" r="r" b="b"/>
            <a:pathLst>
              <a:path w="5190688" h="4114800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640" y="3810613"/>
            <a:ext cx="10623023" cy="5727208"/>
            <a:chOff x="0" y="0"/>
            <a:chExt cx="2797833" cy="1315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7833" cy="1315383"/>
            </a:xfrm>
            <a:custGeom>
              <a:avLst/>
              <a:gdLst/>
              <a:ahLst/>
              <a:cxnLst/>
              <a:rect l="l" t="t" r="r" b="b"/>
              <a:pathLst>
                <a:path w="2797833" h="1315383">
                  <a:moveTo>
                    <a:pt x="15305" y="0"/>
                  </a:moveTo>
                  <a:lnTo>
                    <a:pt x="2782529" y="0"/>
                  </a:lnTo>
                  <a:cubicBezTo>
                    <a:pt x="2786588" y="0"/>
                    <a:pt x="2790480" y="1612"/>
                    <a:pt x="2793350" y="4483"/>
                  </a:cubicBezTo>
                  <a:cubicBezTo>
                    <a:pt x="2796221" y="7353"/>
                    <a:pt x="2797833" y="11246"/>
                    <a:pt x="2797833" y="15305"/>
                  </a:cubicBezTo>
                  <a:lnTo>
                    <a:pt x="2797833" y="1300078"/>
                  </a:lnTo>
                  <a:cubicBezTo>
                    <a:pt x="2797833" y="1308531"/>
                    <a:pt x="2790981" y="1315383"/>
                    <a:pt x="2782529" y="1315383"/>
                  </a:cubicBezTo>
                  <a:lnTo>
                    <a:pt x="15305" y="1315383"/>
                  </a:lnTo>
                  <a:cubicBezTo>
                    <a:pt x="11246" y="1315383"/>
                    <a:pt x="7353" y="1313770"/>
                    <a:pt x="4483" y="1310900"/>
                  </a:cubicBezTo>
                  <a:cubicBezTo>
                    <a:pt x="1612" y="1308030"/>
                    <a:pt x="0" y="1304137"/>
                    <a:pt x="0" y="1300078"/>
                  </a:cubicBezTo>
                  <a:lnTo>
                    <a:pt x="0" y="15305"/>
                  </a:lnTo>
                  <a:cubicBezTo>
                    <a:pt x="0" y="11246"/>
                    <a:pt x="1612" y="7353"/>
                    <a:pt x="4483" y="4483"/>
                  </a:cubicBezTo>
                  <a:cubicBezTo>
                    <a:pt x="7353" y="1612"/>
                    <a:pt x="11246" y="0"/>
                    <a:pt x="1530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97833" cy="1353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78695" y="4073572"/>
            <a:ext cx="6365304" cy="1528956"/>
            <a:chOff x="0" y="0"/>
            <a:chExt cx="1091303" cy="250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78695" y="5893095"/>
            <a:ext cx="6365304" cy="1573713"/>
            <a:chOff x="0" y="0"/>
            <a:chExt cx="1091303" cy="250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78696" y="7694459"/>
            <a:ext cx="6365304" cy="1808336"/>
            <a:chOff x="0" y="0"/>
            <a:chExt cx="1091303" cy="250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1303" cy="250278"/>
            </a:xfrm>
            <a:custGeom>
              <a:avLst/>
              <a:gdLst/>
              <a:ahLst/>
              <a:cxnLst/>
              <a:rect l="l" t="t" r="r" b="b"/>
              <a:pathLst>
                <a:path w="1091303" h="250278">
                  <a:moveTo>
                    <a:pt x="125139" y="0"/>
                  </a:moveTo>
                  <a:lnTo>
                    <a:pt x="966164" y="0"/>
                  </a:lnTo>
                  <a:cubicBezTo>
                    <a:pt x="999352" y="0"/>
                    <a:pt x="1031182" y="13184"/>
                    <a:pt x="1054650" y="36652"/>
                  </a:cubicBezTo>
                  <a:cubicBezTo>
                    <a:pt x="1078118" y="60121"/>
                    <a:pt x="1091303" y="91950"/>
                    <a:pt x="1091303" y="125139"/>
                  </a:cubicBezTo>
                  <a:lnTo>
                    <a:pt x="1091303" y="125139"/>
                  </a:lnTo>
                  <a:cubicBezTo>
                    <a:pt x="1091303" y="194252"/>
                    <a:pt x="1035276" y="250278"/>
                    <a:pt x="966164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007A3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91303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41662" y="1927191"/>
            <a:ext cx="5782116" cy="7610630"/>
            <a:chOff x="0" y="0"/>
            <a:chExt cx="895801" cy="1179086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0"/>
              <a:ext cx="895801" cy="1179086"/>
            </a:xfrm>
            <a:custGeom>
              <a:avLst/>
              <a:gdLst/>
              <a:ahLst/>
              <a:cxnLst/>
              <a:rect l="l" t="t" r="r" b="b"/>
              <a:pathLst>
                <a:path w="895801" h="1179086">
                  <a:moveTo>
                    <a:pt x="895801" y="0"/>
                  </a:moveTo>
                  <a:lnTo>
                    <a:pt x="0" y="0"/>
                  </a:lnTo>
                  <a:lnTo>
                    <a:pt x="0" y="1179086"/>
                  </a:lnTo>
                  <a:lnTo>
                    <a:pt x="895801" y="1179086"/>
                  </a:lnTo>
                  <a:close/>
                </a:path>
              </a:pathLst>
            </a:custGeom>
            <a:blipFill>
              <a:blip r:embed="rId6"/>
              <a:stretch>
                <a:fillRect t="-7016" b="-701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649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151914" y="4282064"/>
            <a:ext cx="361512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TABULAR FORMAT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8349" y="6185845"/>
            <a:ext cx="51815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CONSISTENT DATA TYPES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0445" y="8113450"/>
            <a:ext cx="550714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CONVERT TO EXCEL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3789" y="1427221"/>
            <a:ext cx="120508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spc="-113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Preparing Your Data for Pivot Tables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2578" y="2508288"/>
            <a:ext cx="9565422" cy="4599756"/>
            <a:chOff x="0" y="0"/>
            <a:chExt cx="1481934" cy="712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1934" cy="712623"/>
            </a:xfrm>
            <a:custGeom>
              <a:avLst/>
              <a:gdLst/>
              <a:ahLst/>
              <a:cxnLst/>
              <a:rect l="l" t="t" r="r" b="b"/>
              <a:pathLst>
                <a:path w="1481934" h="712623">
                  <a:moveTo>
                    <a:pt x="0" y="0"/>
                  </a:moveTo>
                  <a:lnTo>
                    <a:pt x="1481934" y="0"/>
                  </a:lnTo>
                  <a:lnTo>
                    <a:pt x="1481934" y="712623"/>
                  </a:lnTo>
                  <a:lnTo>
                    <a:pt x="0" y="712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722578" y="2508288"/>
            <a:ext cx="11382821" cy="4599756"/>
            <a:chOff x="0" y="0"/>
            <a:chExt cx="1763497" cy="7126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3497" cy="712623"/>
            </a:xfrm>
            <a:custGeom>
              <a:avLst/>
              <a:gdLst/>
              <a:ahLst/>
              <a:cxnLst/>
              <a:rect l="l" t="t" r="r" b="b"/>
              <a:pathLst>
                <a:path w="1763497" h="712623">
                  <a:moveTo>
                    <a:pt x="68014" y="0"/>
                  </a:moveTo>
                  <a:lnTo>
                    <a:pt x="1695483" y="0"/>
                  </a:lnTo>
                  <a:cubicBezTo>
                    <a:pt x="1713521" y="0"/>
                    <a:pt x="1730821" y="7166"/>
                    <a:pt x="1743576" y="19921"/>
                  </a:cubicBezTo>
                  <a:cubicBezTo>
                    <a:pt x="1756331" y="32676"/>
                    <a:pt x="1763497" y="49976"/>
                    <a:pt x="1763497" y="68014"/>
                  </a:cubicBezTo>
                  <a:lnTo>
                    <a:pt x="1763497" y="644608"/>
                  </a:lnTo>
                  <a:cubicBezTo>
                    <a:pt x="1763497" y="662647"/>
                    <a:pt x="1756331" y="679947"/>
                    <a:pt x="1743576" y="692702"/>
                  </a:cubicBezTo>
                  <a:cubicBezTo>
                    <a:pt x="1730821" y="705457"/>
                    <a:pt x="1713521" y="712623"/>
                    <a:pt x="1695483" y="712623"/>
                  </a:cubicBezTo>
                  <a:lnTo>
                    <a:pt x="68014" y="712623"/>
                  </a:lnTo>
                  <a:cubicBezTo>
                    <a:pt x="30451" y="712623"/>
                    <a:pt x="0" y="682172"/>
                    <a:pt x="0" y="644608"/>
                  </a:cubicBezTo>
                  <a:lnTo>
                    <a:pt x="0" y="68014"/>
                  </a:lnTo>
                  <a:cubicBezTo>
                    <a:pt x="0" y="49976"/>
                    <a:pt x="7166" y="32676"/>
                    <a:pt x="19921" y="19921"/>
                  </a:cubicBezTo>
                  <a:cubicBezTo>
                    <a:pt x="32676" y="7166"/>
                    <a:pt x="49976" y="0"/>
                    <a:pt x="68014" y="0"/>
                  </a:cubicBezTo>
                  <a:close/>
                </a:path>
              </a:pathLst>
            </a:custGeom>
            <a:blipFill>
              <a:blip r:embed="rId2"/>
              <a:stretch>
                <a:fillRect t="-10165" b="-1016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649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22578" y="7339242"/>
            <a:ext cx="2786035" cy="2786035"/>
          </a:xfrm>
          <a:custGeom>
            <a:avLst/>
            <a:gdLst/>
            <a:ahLst/>
            <a:cxnLst/>
            <a:rect l="l" t="t" r="r" b="b"/>
            <a:pathLst>
              <a:path w="2786035" h="2786035">
                <a:moveTo>
                  <a:pt x="0" y="0"/>
                </a:moveTo>
                <a:lnTo>
                  <a:pt x="2786035" y="0"/>
                </a:lnTo>
                <a:lnTo>
                  <a:pt x="2786035" y="2786034"/>
                </a:lnTo>
                <a:lnTo>
                  <a:pt x="0" y="2786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88795" y="1620086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15064" y="6488003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7" y="0"/>
                </a:lnTo>
                <a:lnTo>
                  <a:pt x="1621997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6218" y="1414838"/>
            <a:ext cx="1375841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600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Creating Your First Pivot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225" y="3086100"/>
            <a:ext cx="7049946" cy="465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Select any cell within your organized data or Excel Table.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Navigate to the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Insert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tab in the Excel ribbon.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PivotTable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button.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Choose whether to place the PivotTable on a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Worksheet 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an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Existing Worksheet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469404" lvl="1" indent="-234702" algn="l">
              <a:lnSpc>
                <a:spcPts val="3261"/>
              </a:lnSpc>
              <a:buFont typeface="Arial"/>
              <a:buChar char="•"/>
            </a:pP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Click </a:t>
            </a:r>
            <a:r>
              <a:rPr lang="en-US" sz="2800" b="1" spc="-67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OK</a:t>
            </a:r>
            <a:r>
              <a:rPr lang="en-US" sz="2800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generate a blank PivotTable and open the PivotTable Fields pane, ready for customization.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7818" y="7553685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1" y="0"/>
                </a:lnTo>
                <a:lnTo>
                  <a:pt x="646321" y="646321"/>
                </a:lnTo>
                <a:lnTo>
                  <a:pt x="0" y="646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88795" y="1620086"/>
            <a:ext cx="646320" cy="646320"/>
          </a:xfrm>
          <a:custGeom>
            <a:avLst/>
            <a:gdLst/>
            <a:ahLst/>
            <a:cxnLst/>
            <a:rect l="l" t="t" r="r" b="b"/>
            <a:pathLst>
              <a:path w="646320" h="646320">
                <a:moveTo>
                  <a:pt x="0" y="0"/>
                </a:moveTo>
                <a:lnTo>
                  <a:pt x="646320" y="0"/>
                </a:lnTo>
                <a:lnTo>
                  <a:pt x="646320" y="646320"/>
                </a:lnTo>
                <a:lnTo>
                  <a:pt x="0" y="646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6600" y="8847869"/>
            <a:ext cx="1621997" cy="1702478"/>
          </a:xfrm>
          <a:custGeom>
            <a:avLst/>
            <a:gdLst/>
            <a:ahLst/>
            <a:cxnLst/>
            <a:rect l="l" t="t" r="r" b="b"/>
            <a:pathLst>
              <a:path w="1621997" h="1702478">
                <a:moveTo>
                  <a:pt x="0" y="0"/>
                </a:moveTo>
                <a:lnTo>
                  <a:pt x="1621998" y="0"/>
                </a:lnTo>
                <a:lnTo>
                  <a:pt x="1621998" y="1702478"/>
                </a:lnTo>
                <a:lnTo>
                  <a:pt x="0" y="1702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0232" y="2925682"/>
            <a:ext cx="10392085" cy="5806577"/>
          </a:xfrm>
          <a:custGeom>
            <a:avLst/>
            <a:gdLst/>
            <a:ahLst/>
            <a:cxnLst/>
            <a:rect l="l" t="t" r="r" b="b"/>
            <a:pathLst>
              <a:path w="10392085" h="5806577">
                <a:moveTo>
                  <a:pt x="0" y="0"/>
                </a:moveTo>
                <a:lnTo>
                  <a:pt x="10392084" y="0"/>
                </a:lnTo>
                <a:lnTo>
                  <a:pt x="10392084" y="5806577"/>
                </a:lnTo>
                <a:lnTo>
                  <a:pt x="0" y="58065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9075" y="1694906"/>
            <a:ext cx="1801886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Building Your Pivot Table: Drag &amp; Drop Fields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978" y="2948542"/>
            <a:ext cx="6485185" cy="675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magic of Pivot Tables lies in their intuitive drag-and-drop functionality, allowing you to sculpt your data report with ease.</a:t>
            </a:r>
          </a:p>
          <a:p>
            <a:pPr algn="l">
              <a:lnSpc>
                <a:spcPts val="2800"/>
              </a:lnSpc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Field Areas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Rows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display unique entries down the left side.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Columns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display unique entries across the top.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Values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perform calculations (e.g., sum, count) on numerical data.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Drag fields to </a:t>
            </a:r>
            <a:r>
              <a:rPr lang="en-US" sz="2800" b="1" spc="-62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Filters</a:t>
            </a:r>
            <a:r>
              <a:rPr lang="en-US" sz="2800" spc="-6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narrow down the data displayed in the PivotTable.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800" spc="-6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36163" y="8881823"/>
            <a:ext cx="1055776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example, drag "Product" to Rows, "Amount" to Values, and "Country" to Filters. Instantly see totals, counts, averages, or other summaries based on your selections.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154" y="5981701"/>
            <a:ext cx="6291265" cy="3276600"/>
            <a:chOff x="0" y="0"/>
            <a:chExt cx="1581121" cy="723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1121" cy="723513"/>
            </a:xfrm>
            <a:custGeom>
              <a:avLst/>
              <a:gdLst/>
              <a:ahLst/>
              <a:cxnLst/>
              <a:rect l="l" t="t" r="r" b="b"/>
              <a:pathLst>
                <a:path w="1581121" h="723513">
                  <a:moveTo>
                    <a:pt x="0" y="0"/>
                  </a:moveTo>
                  <a:lnTo>
                    <a:pt x="1581121" y="0"/>
                  </a:lnTo>
                  <a:lnTo>
                    <a:pt x="1581121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81121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9154" y="2238706"/>
            <a:ext cx="13761178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600" b="1" spc="-10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Real-World Example: Sales 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154" y="4579607"/>
            <a:ext cx="12806634" cy="12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800" spc="-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Let’s consider a scenario where you have sales data and want to extract key insights quickly.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470" y="7059777"/>
            <a:ext cx="5349196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800" spc="-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Quickly identify which products are performing best in specific countries by applying filters to your product and geographical fields.</a:t>
            </a:r>
          </a:p>
        </p:txBody>
      </p:sp>
      <p:sp>
        <p:nvSpPr>
          <p:cNvPr id="8" name="Freeform 8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11835"/>
            <a:ext cx="349574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2</a:t>
            </a:r>
          </a:p>
        </p:txBody>
      </p:sp>
      <p:sp>
        <p:nvSpPr>
          <p:cNvPr id="11" name="Freeform 11"/>
          <p:cNvSpPr/>
          <p:nvPr/>
        </p:nvSpPr>
        <p:spPr>
          <a:xfrm rot="1216085">
            <a:off x="7278005" y="380205"/>
            <a:ext cx="1897174" cy="1890275"/>
          </a:xfrm>
          <a:custGeom>
            <a:avLst/>
            <a:gdLst/>
            <a:ahLst/>
            <a:cxnLst/>
            <a:rect l="l" t="t" r="r" b="b"/>
            <a:pathLst>
              <a:path w="1897174" h="1890275">
                <a:moveTo>
                  <a:pt x="0" y="0"/>
                </a:moveTo>
                <a:lnTo>
                  <a:pt x="1897174" y="0"/>
                </a:lnTo>
                <a:lnTo>
                  <a:pt x="1897174" y="1890276"/>
                </a:lnTo>
                <a:lnTo>
                  <a:pt x="0" y="1890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931589" y="5952795"/>
            <a:ext cx="6291265" cy="3305505"/>
            <a:chOff x="0" y="0"/>
            <a:chExt cx="1669605" cy="723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9605" cy="723513"/>
            </a:xfrm>
            <a:custGeom>
              <a:avLst/>
              <a:gdLst/>
              <a:ahLst/>
              <a:cxnLst/>
              <a:rect l="l" t="t" r="r" b="b"/>
              <a:pathLst>
                <a:path w="1669605" h="723513">
                  <a:moveTo>
                    <a:pt x="0" y="0"/>
                  </a:moveTo>
                  <a:lnTo>
                    <a:pt x="1669605" y="0"/>
                  </a:lnTo>
                  <a:lnTo>
                    <a:pt x="1669605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007A3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69605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26592" y="7027633"/>
            <a:ext cx="56418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800" spc="-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Pivot date fields into months or quarters to analyze sales trends over time, spotting seasonality or growth patterns.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DFB5E3FD-F5E5-43CC-26E4-3764993AEC20}"/>
              </a:ext>
            </a:extLst>
          </p:cNvPr>
          <p:cNvSpPr txBox="1"/>
          <p:nvPr/>
        </p:nvSpPr>
        <p:spPr>
          <a:xfrm>
            <a:off x="1038470" y="6410335"/>
            <a:ext cx="534919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3200" b="1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Top-Selling Products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2EC4D5D-5EEB-4426-2C31-581FE770B4D9}"/>
              </a:ext>
            </a:extLst>
          </p:cNvPr>
          <p:cNvSpPr txBox="1"/>
          <p:nvPr/>
        </p:nvSpPr>
        <p:spPr>
          <a:xfrm>
            <a:off x="8226592" y="6410335"/>
            <a:ext cx="534919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3200" spc="-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Monthly Sales Trends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570</Words>
  <Application>Microsoft Office PowerPoint</Application>
  <PresentationFormat>Custom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</vt:lpstr>
      <vt:lpstr>Inter</vt:lpstr>
      <vt:lpstr>Arial</vt:lpstr>
      <vt:lpstr>Calibri</vt:lpstr>
      <vt:lpstr>Montserrat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Abstract Shapes Pitch Deck Presentation</dc:title>
  <dc:creator>Jimi</dc:creator>
  <cp:lastModifiedBy>Oluwafolajinmi Aboderin</cp:lastModifiedBy>
  <cp:revision>6</cp:revision>
  <dcterms:created xsi:type="dcterms:W3CDTF">2006-08-16T00:00:00Z</dcterms:created>
  <dcterms:modified xsi:type="dcterms:W3CDTF">2025-08-23T19:20:44Z</dcterms:modified>
  <dc:identifier>DAGwvSY1Fwg</dc:identifier>
</cp:coreProperties>
</file>